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1" r:id="rId3"/>
    <p:sldId id="355" r:id="rId4"/>
    <p:sldId id="398" r:id="rId5"/>
    <p:sldId id="406" r:id="rId6"/>
    <p:sldId id="399" r:id="rId7"/>
    <p:sldId id="400" r:id="rId8"/>
    <p:sldId id="401" r:id="rId9"/>
    <p:sldId id="416" r:id="rId10"/>
    <p:sldId id="419" r:id="rId11"/>
    <p:sldId id="276" r:id="rId12"/>
    <p:sldId id="404" r:id="rId13"/>
    <p:sldId id="409" r:id="rId14"/>
    <p:sldId id="395" r:id="rId15"/>
    <p:sldId id="397" r:id="rId16"/>
    <p:sldId id="258" r:id="rId17"/>
    <p:sldId id="412" r:id="rId18"/>
    <p:sldId id="271" r:id="rId19"/>
    <p:sldId id="277" r:id="rId20"/>
    <p:sldId id="411" r:id="rId21"/>
    <p:sldId id="322" r:id="rId22"/>
    <p:sldId id="273" r:id="rId23"/>
    <p:sldId id="413" r:id="rId24"/>
    <p:sldId id="414" r:id="rId25"/>
    <p:sldId id="339" r:id="rId26"/>
    <p:sldId id="294" r:id="rId27"/>
    <p:sldId id="340" r:id="rId28"/>
    <p:sldId id="341" r:id="rId29"/>
    <p:sldId id="344" r:id="rId30"/>
    <p:sldId id="391" r:id="rId31"/>
    <p:sldId id="392" r:id="rId32"/>
    <p:sldId id="393" r:id="rId33"/>
    <p:sldId id="405" r:id="rId34"/>
    <p:sldId id="302" r:id="rId35"/>
    <p:sldId id="349" r:id="rId36"/>
    <p:sldId id="396" r:id="rId37"/>
    <p:sldId id="350" r:id="rId38"/>
    <p:sldId id="351" r:id="rId39"/>
    <p:sldId id="353" r:id="rId40"/>
    <p:sldId id="403" r:id="rId41"/>
    <p:sldId id="323" r:id="rId42"/>
    <p:sldId id="263" r:id="rId43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352343-AF7D-4898-86D9-42EDAAE676D0}">
          <p14:sldIdLst>
            <p14:sldId id="256"/>
            <p14:sldId id="321"/>
            <p14:sldId id="355"/>
            <p14:sldId id="398"/>
            <p14:sldId id="406"/>
            <p14:sldId id="399"/>
            <p14:sldId id="400"/>
            <p14:sldId id="401"/>
            <p14:sldId id="416"/>
            <p14:sldId id="419"/>
            <p14:sldId id="276"/>
            <p14:sldId id="404"/>
            <p14:sldId id="409"/>
            <p14:sldId id="395"/>
            <p14:sldId id="397"/>
            <p14:sldId id="258"/>
            <p14:sldId id="412"/>
            <p14:sldId id="271"/>
            <p14:sldId id="277"/>
            <p14:sldId id="411"/>
            <p14:sldId id="322"/>
            <p14:sldId id="273"/>
            <p14:sldId id="413"/>
            <p14:sldId id="414"/>
            <p14:sldId id="339"/>
            <p14:sldId id="294"/>
            <p14:sldId id="340"/>
            <p14:sldId id="341"/>
            <p14:sldId id="344"/>
            <p14:sldId id="391"/>
            <p14:sldId id="392"/>
            <p14:sldId id="393"/>
            <p14:sldId id="405"/>
            <p14:sldId id="302"/>
            <p14:sldId id="349"/>
            <p14:sldId id="396"/>
            <p14:sldId id="350"/>
            <p14:sldId id="351"/>
            <p14:sldId id="353"/>
            <p14:sldId id="403"/>
            <p14:sldId id="32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79646"/>
    <a:srgbClr val="FFFFCC"/>
    <a:srgbClr val="C58941"/>
    <a:srgbClr val="B3B3AA"/>
    <a:srgbClr val="E8F0FE"/>
    <a:srgbClr val="FFFFFF"/>
    <a:srgbClr val="FAEAB1"/>
    <a:srgbClr val="FA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028" autoAdjust="0"/>
  </p:normalViewPr>
  <p:slideViewPr>
    <p:cSldViewPr>
      <p:cViewPr varScale="1">
        <p:scale>
          <a:sx n="80" d="100"/>
          <a:sy n="80" d="100"/>
        </p:scale>
        <p:origin x="16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D5E6D8B-E12A-4F22-AD29-BDC4460D0E00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B652B2A-A68A-4E30-BC47-9658A10C7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38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E70B8AA-A080-4916-BFC9-EF94DBCA87FF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F91A784-4CC6-41D2-B40A-2A0298FDA3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6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1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4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尚未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7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11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8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zh-TW" altLang="en-US" dirty="0"/>
              <a:t>尚未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0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65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79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2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0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208823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defRPr sz="4400" b="1" spc="-15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00000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88232"/>
          </a:xfrm>
        </p:spPr>
        <p:txBody>
          <a:bodyPr anchor="t">
            <a:normAutofit/>
          </a:bodyPr>
          <a:lstStyle>
            <a:lvl1pPr>
              <a:lnSpc>
                <a:spcPts val="5500"/>
              </a:lnSpc>
              <a:defRPr sz="5000" b="1" spc="-15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25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51520" y="80736"/>
            <a:ext cx="6120000" cy="972000"/>
          </a:xfrm>
        </p:spPr>
        <p:txBody>
          <a:bodyPr>
            <a:normAutofit/>
          </a:bodyPr>
          <a:lstStyle>
            <a:lvl1pPr algn="l">
              <a:defRPr sz="4400" b="1" spc="-15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412776"/>
            <a:ext cx="84600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87D3-F9E9-4AA9-BE6B-AB05F0AC3D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ac.kmu.edu.tw/tea/teawok/teamg101.php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6.sv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4.sv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hyperlink" Target="https://wac.kmu.edu.tw/tea/team0006.php" TargetMode="External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m0006.php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wok/teamg101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******@kmu.edu.t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m0006.php" TargetMode="External"/><Relationship Id="rId7" Type="http://schemas.openxmlformats.org/officeDocument/2006/relationships/hyperlink" Target="https://wac.kmu.edu.tw/tea/teawok/teamg102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ac.kmu.edu.tw/tea/teawok/teamg103.php" TargetMode="External"/><Relationship Id="rId5" Type="http://schemas.openxmlformats.org/officeDocument/2006/relationships/hyperlink" Target="https://wac.kmu.edu.tw/loginnew.php?usertype=tmp&amp;PNO=indextmp.php" TargetMode="External"/><Relationship Id="rId4" Type="http://schemas.openxmlformats.org/officeDocument/2006/relationships/hyperlink" Target="https://wac.kmu.edu.tw/tea/teawok/teamg101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m0009.php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loginnew.php?usertype=tmp&amp;PNO=indextmp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3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2.php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kmu.edu.tw/index.php/zh-tw/%E8%A8%88%E7%95%AB%E4%BA%BA%E5%93%A1" TargetMode="External"/><Relationship Id="rId7" Type="http://schemas.openxmlformats.org/officeDocument/2006/relationships/image" Target="../media/image51.tmp"/><Relationship Id="rId2" Type="http://schemas.openxmlformats.org/officeDocument/2006/relationships/hyperlink" Target="https://hesp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chsieh@kmu.edu.tw" TargetMode="External"/><Relationship Id="rId5" Type="http://schemas.openxmlformats.org/officeDocument/2006/relationships/hyperlink" Target="mailto:lsc@kmu.edu.tw" TargetMode="External"/><Relationship Id="rId4" Type="http://schemas.openxmlformats.org/officeDocument/2006/relationships/hyperlink" Target="https://personnel.kmu.edu.tw/index.php/zh-tw/%E5%85%AC%E5%91%8A%E4%BA%8B%E9%A0%85/%E6%9C%AC%E5%AE%A4%E5%85%AC%E5%91%8A/3095-%E8%A8%88%E7%95%AB%E4%BA%BA%E5%93%A1%E9%81%A9%E7%94%A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2088232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TW" sz="4400" dirty="0"/>
              <a:t>115</a:t>
            </a:r>
            <a:r>
              <a:rPr lang="zh-TW" altLang="en-US" sz="4400" dirty="0"/>
              <a:t>年度高等教育深耕計畫</a:t>
            </a:r>
            <a:br>
              <a:rPr lang="en-US" altLang="zh-TW" sz="4400" dirty="0"/>
            </a:br>
            <a:r>
              <a:rPr lang="zh-TW" altLang="en-US" sz="4400" dirty="0"/>
              <a:t>臨時工系統操作手冊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zh-TW" altLang="en-US" dirty="0"/>
              <a:t>高教深耕計畫執行總辦公室</a:t>
            </a:r>
            <a:endParaRPr lang="en-US" altLang="zh-TW" dirty="0"/>
          </a:p>
          <a:p>
            <a:pPr>
              <a:spcBef>
                <a:spcPts val="1000"/>
              </a:spcBef>
            </a:pPr>
            <a:r>
              <a:rPr lang="zh-TW" altLang="en-US" dirty="0"/>
              <a:t>中華民國 </a:t>
            </a:r>
            <a:r>
              <a:rPr lang="en-US" altLang="zh-TW" dirty="0"/>
              <a:t>115</a:t>
            </a:r>
            <a:r>
              <a:rPr lang="zh-TW" altLang="en-US" dirty="0"/>
              <a:t> 年 </a:t>
            </a:r>
            <a:r>
              <a:rPr lang="en-US" altLang="zh-TW" dirty="0"/>
              <a:t>1</a:t>
            </a:r>
            <a:r>
              <a:rPr lang="zh-TW" altLang="en-US" dirty="0"/>
              <a:t> 月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graphicFrame>
        <p:nvGraphicFramePr>
          <p:cNvPr id="13" name="Group 19">
            <a:extLst>
              <a:ext uri="{FF2B5EF4-FFF2-40B4-BE49-F238E27FC236}">
                <a16:creationId xmlns:a16="http://schemas.microsoft.com/office/drawing/2014/main" id="{58AD8AEB-7C9F-412F-BAA4-26B7F641B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19800"/>
              </p:ext>
            </p:extLst>
          </p:nvPr>
        </p:nvGraphicFramePr>
        <p:xfrm>
          <a:off x="108000" y="4631278"/>
          <a:ext cx="8928001" cy="1045067"/>
        </p:xfrm>
        <a:graphic>
          <a:graphicData uri="http://schemas.openxmlformats.org/drawingml/2006/table">
            <a:tbl>
              <a:tblPr firstRow="1"/>
              <a:tblGrid>
                <a:gridCol w="57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023841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19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第二部份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UB002-D1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  <a:endParaRPr kumimoji="0" lang="zh-TW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lang="zh-TW" alt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136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0DE9DA39-9FE7-4348-AA41-D3E4F7DFD22A}"/>
              </a:ext>
            </a:extLst>
          </p:cNvPr>
          <p:cNvSpPr txBox="1"/>
          <p:nvPr/>
        </p:nvSpPr>
        <p:spPr>
          <a:xfrm>
            <a:off x="899592" y="13823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76CAB8F3-68D2-4459-8B6E-40B0E0F52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44483"/>
              </p:ext>
            </p:extLst>
          </p:nvPr>
        </p:nvGraphicFramePr>
        <p:xfrm>
          <a:off x="108000" y="1895049"/>
          <a:ext cx="8928000" cy="1894686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35"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附錄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UB002-C1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2865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UB002-C2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7F45BA3-8D8E-4CCF-AC6F-CC90F2EE10DC}"/>
              </a:ext>
            </a:extLst>
          </p:cNvPr>
          <p:cNvSpPr txBox="1"/>
          <p:nvPr/>
        </p:nvSpPr>
        <p:spPr>
          <a:xfrm>
            <a:off x="755576" y="414908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79005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二、臨時工聘任</a:t>
            </a:r>
            <a:endParaRPr lang="zh-TW" altLang="en-US" sz="5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2987F5-962D-4EBA-B081-F434CE4E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7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聘任建議及規則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6481" y="2362552"/>
            <a:ext cx="8443325" cy="151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為配合深耕計畫核銷期程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一般臨時工：至多可聘任至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11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長時間臨時工：至多可聘任至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15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spc="-5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50337" y="1459414"/>
            <a:ext cx="8443326" cy="9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dirty="0"/>
              <a:t>臨時工聘任</a:t>
            </a:r>
            <a:r>
              <a:rPr lang="en-US" altLang="zh-TW" sz="2400" dirty="0"/>
              <a:t>, </a:t>
            </a:r>
            <a:r>
              <a:rPr lang="zh-TW" altLang="en-US" sz="2400" dirty="0"/>
              <a:t>建議以</a:t>
            </a:r>
            <a:r>
              <a:rPr lang="zh-TW" altLang="en-US" sz="2400" dirty="0">
                <a:solidFill>
                  <a:srgbClr val="FF0000"/>
                </a:solidFill>
              </a:rPr>
              <a:t>「一月一保」</a:t>
            </a:r>
            <a:r>
              <a:rPr lang="zh-TW" altLang="en-US" sz="2400" dirty="0"/>
              <a:t>為主</a:t>
            </a:r>
            <a:r>
              <a:rPr lang="en-US" altLang="zh-TW" sz="2400" dirty="0"/>
              <a:t>, </a:t>
            </a:r>
            <a:r>
              <a:rPr lang="zh-TW" altLang="en-US" sz="2400" dirty="0"/>
              <a:t>以避免解聘糾紛。</a:t>
            </a:r>
            <a:endParaRPr lang="en-US" altLang="zh-TW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0000CC"/>
                </a:solidFill>
              </a:rPr>
              <a:t>　</a:t>
            </a:r>
            <a:endParaRPr lang="en-US" altLang="zh-TW" sz="2400" dirty="0">
              <a:solidFill>
                <a:srgbClr val="0000CC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31613" y="4211796"/>
            <a:ext cx="844332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u="sng" dirty="0"/>
              <a:t>長時間臨時工</a:t>
            </a:r>
            <a:r>
              <a:rPr lang="zh-TW" altLang="en-US" sz="2400" dirty="0"/>
              <a:t>每月</a:t>
            </a:r>
            <a:r>
              <a:rPr lang="zh-TW" altLang="en-US" sz="2400" u="sng" dirty="0"/>
              <a:t>上限</a:t>
            </a:r>
            <a:r>
              <a:rPr lang="en-US" altLang="zh-TW" sz="2400" u="sng" dirty="0"/>
              <a:t>150</a:t>
            </a:r>
            <a:r>
              <a:rPr lang="zh-TW" altLang="en-US" sz="2400" u="sng" dirty="0"/>
              <a:t>小時 </a:t>
            </a:r>
            <a:r>
              <a:rPr lang="en-US" altLang="zh-TW" sz="2400" dirty="0"/>
              <a:t>(</a:t>
            </a:r>
            <a:r>
              <a:rPr lang="zh-TW" altLang="en-US" sz="2400" dirty="0"/>
              <a:t>名額由</a:t>
            </a:r>
            <a:r>
              <a:rPr lang="zh-TW" altLang="en-US" sz="2400" u="sng" dirty="0"/>
              <a:t>執行總辦公室</a:t>
            </a:r>
            <a:r>
              <a:rPr lang="zh-TW" altLang="en-US" sz="2400" dirty="0"/>
              <a:t>上簽呈</a:t>
            </a:r>
            <a:r>
              <a:rPr lang="en-US" altLang="zh-TW" sz="2400" dirty="0"/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/>
              <a:t>　</a:t>
            </a:r>
            <a:r>
              <a:rPr lang="zh-TW" altLang="en-US" sz="2400" dirty="0">
                <a:solidFill>
                  <a:srgbClr val="FF0000"/>
                </a:solidFill>
              </a:rPr>
              <a:t>聘任前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zh-TW" altLang="en-US" sz="2400" dirty="0">
                <a:solidFill>
                  <a:srgbClr val="FF0000"/>
                </a:solidFill>
              </a:rPr>
              <a:t>請務必確認是否須加</a:t>
            </a:r>
            <a:r>
              <a:rPr lang="zh-TW" altLang="en-US" sz="2400" spc="-800" dirty="0">
                <a:solidFill>
                  <a:srgbClr val="FF0000"/>
                </a:solidFill>
              </a:rPr>
              <a:t>保</a:t>
            </a:r>
            <a:r>
              <a:rPr lang="zh-TW" altLang="en-US" sz="2400" spc="-300" dirty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</a:rPr>
              <a:t>健</a:t>
            </a:r>
            <a:r>
              <a:rPr lang="zh-TW" altLang="en-US" sz="2400" spc="-300" dirty="0">
                <a:solidFill>
                  <a:srgbClr val="FF0000"/>
                </a:solidFill>
              </a:rPr>
              <a:t>保</a:t>
            </a:r>
            <a:r>
              <a:rPr lang="zh-TW" altLang="en-US" sz="2400" spc="-800" dirty="0">
                <a:solidFill>
                  <a:srgbClr val="FF0000"/>
                </a:solidFill>
              </a:rPr>
              <a:t>」</a:t>
            </a:r>
            <a:r>
              <a:rPr lang="zh-TW" altLang="en-US" sz="2400" dirty="0">
                <a:solidFill>
                  <a:srgbClr val="FF0000"/>
                </a:solidFill>
              </a:rPr>
              <a:t>勿事後糾</a:t>
            </a:r>
            <a:r>
              <a:rPr lang="zh-TW" altLang="en-US" sz="2400" spc="-800" dirty="0">
                <a:solidFill>
                  <a:srgbClr val="FF0000"/>
                </a:solidFill>
              </a:rPr>
              <a:t>紛</a:t>
            </a:r>
            <a:r>
              <a:rPr lang="zh-TW" altLang="en-US" sz="2400" spc="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0000CC"/>
                </a:solidFill>
              </a:rPr>
              <a:t>　 　</a:t>
            </a:r>
            <a:endParaRPr lang="en-US" altLang="zh-TW" sz="2400" spc="0" dirty="0">
              <a:solidFill>
                <a:srgbClr val="0000C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87ABAD-8394-4AD4-B0E6-3CF4F46420AD}"/>
              </a:ext>
            </a:extLst>
          </p:cNvPr>
          <p:cNvSpPr/>
          <p:nvPr/>
        </p:nvSpPr>
        <p:spPr>
          <a:xfrm>
            <a:off x="755576" y="539189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無法加健保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※ 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28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7F7A9E-9ABD-49BB-91F7-02017A11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聘任流程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DC55C73-4C9C-4050-8F09-AE616CE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>
                <a:latin typeface="微軟正黑體" panose="020B0604030504040204" pitchFamily="34" charset="-120"/>
              </a:rPr>
              <a:pPr/>
              <a:t>13</a:t>
            </a:fld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27" name="圖形 26" descr="單線箭號 (直線)">
            <a:extLst>
              <a:ext uri="{FF2B5EF4-FFF2-40B4-BE49-F238E27FC236}">
                <a16:creationId xmlns:a16="http://schemas.microsoft.com/office/drawing/2014/main" id="{1C23DF77-6D00-406B-B37D-5DCD9259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85471" y="1914077"/>
            <a:ext cx="600361" cy="600361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5A304EA2-3E2F-434D-8B3F-CA7C1F032E58}"/>
              </a:ext>
            </a:extLst>
          </p:cNvPr>
          <p:cNvGrpSpPr/>
          <p:nvPr/>
        </p:nvGrpSpPr>
        <p:grpSpPr>
          <a:xfrm>
            <a:off x="3376744" y="1300499"/>
            <a:ext cx="2301007" cy="1267556"/>
            <a:chOff x="1670445" y="2448922"/>
            <a:chExt cx="2301007" cy="1267556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8039EFF7-8EC3-4266-986D-E8BA2E526B2B}"/>
                </a:ext>
              </a:extLst>
            </p:cNvPr>
            <p:cNvGrpSpPr/>
            <p:nvPr/>
          </p:nvGrpSpPr>
          <p:grpSpPr>
            <a:xfrm>
              <a:off x="1670445" y="2448922"/>
              <a:ext cx="2301007" cy="1267556"/>
              <a:chOff x="107504" y="1180908"/>
              <a:chExt cx="2301007" cy="1267556"/>
            </a:xfrm>
          </p:grpSpPr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5AAFDA6C-536B-4298-BDBD-4B4733B0023D}"/>
                  </a:ext>
                </a:extLst>
              </p:cNvPr>
              <p:cNvSpPr/>
              <p:nvPr/>
            </p:nvSpPr>
            <p:spPr>
              <a:xfrm>
                <a:off x="212753" y="1625556"/>
                <a:ext cx="2195758" cy="822908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檢查系統是否已建置聘僱者人事資料</a:t>
                </a:r>
              </a:p>
            </p:txBody>
          </p:sp>
          <p:sp>
            <p:nvSpPr>
              <p:cNvPr id="31" name="矩形: 圓角 30">
                <a:extLst>
                  <a:ext uri="{FF2B5EF4-FFF2-40B4-BE49-F238E27FC236}">
                    <a16:creationId xmlns:a16="http://schemas.microsoft.com/office/drawing/2014/main" id="{5FAECD19-7F0A-4878-8121-C1DA1B853A76}"/>
                  </a:ext>
                </a:extLst>
              </p:cNvPr>
              <p:cNvSpPr/>
              <p:nvPr/>
            </p:nvSpPr>
            <p:spPr>
              <a:xfrm>
                <a:off x="107504" y="1180908"/>
                <a:ext cx="1634990" cy="514607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人事資料</a:t>
                </a:r>
              </a:p>
            </p:txBody>
          </p:sp>
        </p:grpSp>
        <p:pic>
          <p:nvPicPr>
            <p:cNvPr id="34" name="圖形 33" descr="使用者">
              <a:extLst>
                <a:ext uri="{FF2B5EF4-FFF2-40B4-BE49-F238E27FC236}">
                  <a16:creationId xmlns:a16="http://schemas.microsoft.com/office/drawing/2014/main" id="{C4A806A9-8E58-4AB7-99CD-1457E3698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680" y="2499797"/>
              <a:ext cx="390469" cy="390469"/>
            </a:xfrm>
            <a:prstGeom prst="rect">
              <a:avLst/>
            </a:prstGeom>
          </p:spPr>
        </p:pic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CFF45FA9-6295-4272-A7D8-63CB72C5A2D9}"/>
              </a:ext>
            </a:extLst>
          </p:cNvPr>
          <p:cNvGrpSpPr/>
          <p:nvPr/>
        </p:nvGrpSpPr>
        <p:grpSpPr>
          <a:xfrm>
            <a:off x="351239" y="1304084"/>
            <a:ext cx="2301007" cy="1223916"/>
            <a:chOff x="202546" y="982111"/>
            <a:chExt cx="2301007" cy="1223916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1732CF7B-CAD9-4641-96F6-9AB117185B08}"/>
                </a:ext>
              </a:extLst>
            </p:cNvPr>
            <p:cNvSpPr/>
            <p:nvPr/>
          </p:nvSpPr>
          <p:spPr>
            <a:xfrm>
              <a:off x="307795" y="1383119"/>
              <a:ext cx="2195758" cy="822908"/>
            </a:xfrm>
            <a:prstGeom prst="roundRect">
              <a:avLst/>
            </a:prstGeom>
            <a:solidFill>
              <a:srgbClr val="FAF8F1"/>
            </a:solidFill>
            <a:ln>
              <a:solidFill>
                <a:srgbClr val="C58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確認欲聘僱者身分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P14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6FBB646C-81D7-4AE9-887A-0F8902F1552C}"/>
                </a:ext>
              </a:extLst>
            </p:cNvPr>
            <p:cNvSpPr/>
            <p:nvPr/>
          </p:nvSpPr>
          <p:spPr>
            <a:xfrm>
              <a:off x="202546" y="982111"/>
              <a:ext cx="1101828" cy="476259"/>
            </a:xfrm>
            <a:prstGeom prst="roundRect">
              <a:avLst/>
            </a:prstGeom>
            <a:solidFill>
              <a:srgbClr val="FAEAB1"/>
            </a:solidFill>
            <a:ln>
              <a:solidFill>
                <a:srgbClr val="C58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確認</a:t>
              </a:r>
            </a:p>
          </p:txBody>
        </p:sp>
        <p:pic>
          <p:nvPicPr>
            <p:cNvPr id="5" name="圖形 4" descr="放大鏡">
              <a:extLst>
                <a:ext uri="{FF2B5EF4-FFF2-40B4-BE49-F238E27FC236}">
                  <a16:creationId xmlns:a16="http://schemas.microsoft.com/office/drawing/2014/main" id="{16F2F8B9-F94B-4154-B120-C2CF84CB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0631" y="1037102"/>
              <a:ext cx="353051" cy="353051"/>
            </a:xfrm>
            <a:prstGeom prst="rect">
              <a:avLst/>
            </a:prstGeom>
          </p:spPr>
        </p:pic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EB2396A7-A8E1-4138-AD9D-4DC252EE15E8}"/>
              </a:ext>
            </a:extLst>
          </p:cNvPr>
          <p:cNvGrpSpPr/>
          <p:nvPr/>
        </p:nvGrpSpPr>
        <p:grpSpPr>
          <a:xfrm>
            <a:off x="3306404" y="2937715"/>
            <a:ext cx="2449093" cy="1787608"/>
            <a:chOff x="5431502" y="4243359"/>
            <a:chExt cx="2449093" cy="1787608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127ECBD5-49B7-4C2A-AF8C-1108936A7C6E}"/>
                </a:ext>
              </a:extLst>
            </p:cNvPr>
            <p:cNvGrpSpPr/>
            <p:nvPr/>
          </p:nvGrpSpPr>
          <p:grpSpPr>
            <a:xfrm>
              <a:off x="5431502" y="4243359"/>
              <a:ext cx="2449093" cy="1787608"/>
              <a:chOff x="110922" y="905062"/>
              <a:chExt cx="2449093" cy="1269597"/>
            </a:xfrm>
          </p:grpSpPr>
          <p:sp>
            <p:nvSpPr>
              <p:cNvPr id="54" name="矩形: 圓角 53">
                <a:extLst>
                  <a:ext uri="{FF2B5EF4-FFF2-40B4-BE49-F238E27FC236}">
                    <a16:creationId xmlns:a16="http://schemas.microsoft.com/office/drawing/2014/main" id="{41D1C68E-1F0B-48CA-8EB4-8692F44A930B}"/>
                  </a:ext>
                </a:extLst>
              </p:cNvPr>
              <p:cNvSpPr/>
              <p:nvPr/>
            </p:nvSpPr>
            <p:spPr>
              <a:xfrm>
                <a:off x="174692" y="1202332"/>
                <a:ext cx="2385323" cy="972327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列印合約，經聘僱者、單位主管簽名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蓋章，視身分別檢附資料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P23-25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3213098A-C81C-4810-8380-B34F45C1F037}"/>
                  </a:ext>
                </a:extLst>
              </p:cNvPr>
              <p:cNvSpPr/>
              <p:nvPr/>
            </p:nvSpPr>
            <p:spPr>
              <a:xfrm>
                <a:off x="110922" y="905062"/>
                <a:ext cx="1732786" cy="338248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列印、簽名</a:t>
                </a:r>
              </a:p>
            </p:txBody>
          </p:sp>
        </p:grpSp>
        <p:pic>
          <p:nvPicPr>
            <p:cNvPr id="18" name="圖形 17" descr="文件">
              <a:extLst>
                <a:ext uri="{FF2B5EF4-FFF2-40B4-BE49-F238E27FC236}">
                  <a16:creationId xmlns:a16="http://schemas.microsoft.com/office/drawing/2014/main" id="{36031331-C0BA-4CAC-B697-A3949A9C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466227" y="4297968"/>
              <a:ext cx="342945" cy="342945"/>
            </a:xfrm>
            <a:prstGeom prst="rect">
              <a:avLst/>
            </a:prstGeom>
          </p:spPr>
        </p:pic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9DFC0407-E276-4504-BC07-2AA6E0DAC7C0}"/>
              </a:ext>
            </a:extLst>
          </p:cNvPr>
          <p:cNvGrpSpPr/>
          <p:nvPr/>
        </p:nvGrpSpPr>
        <p:grpSpPr>
          <a:xfrm>
            <a:off x="6467661" y="1306286"/>
            <a:ext cx="2301007" cy="1267556"/>
            <a:chOff x="6329014" y="1018664"/>
            <a:chExt cx="2301007" cy="1267556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E99ADDD2-F55D-4AFD-9895-2C1C8F26602E}"/>
                </a:ext>
              </a:extLst>
            </p:cNvPr>
            <p:cNvGrpSpPr/>
            <p:nvPr/>
          </p:nvGrpSpPr>
          <p:grpSpPr>
            <a:xfrm>
              <a:off x="6329014" y="1018664"/>
              <a:ext cx="2301007" cy="1267556"/>
              <a:chOff x="107504" y="1180908"/>
              <a:chExt cx="2301007" cy="1267556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F172A7B6-EA69-449A-9918-71D392EBFEDD}"/>
                  </a:ext>
                </a:extLst>
              </p:cNvPr>
              <p:cNvSpPr/>
              <p:nvPr/>
            </p:nvSpPr>
            <p:spPr>
              <a:xfrm>
                <a:off x="212753" y="1625556"/>
                <a:ext cx="2195758" cy="822908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0"/>
                  </a:rPr>
                  <a:t>T.0.06.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0"/>
                  </a:rPr>
                  <a:t>校外人事資料維護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P15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94E14AD8-FBD4-494D-B549-C52860E92753}"/>
                  </a:ext>
                </a:extLst>
              </p:cNvPr>
              <p:cNvSpPr/>
              <p:nvPr/>
            </p:nvSpPr>
            <p:spPr>
              <a:xfrm>
                <a:off x="107504" y="1180908"/>
                <a:ext cx="1634990" cy="514607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人事建檔</a:t>
                </a:r>
              </a:p>
            </p:txBody>
          </p:sp>
        </p:grpSp>
        <p:pic>
          <p:nvPicPr>
            <p:cNvPr id="56" name="圖形 55" descr="員工識別證">
              <a:extLst>
                <a:ext uri="{FF2B5EF4-FFF2-40B4-BE49-F238E27FC236}">
                  <a16:creationId xmlns:a16="http://schemas.microsoft.com/office/drawing/2014/main" id="{4539177B-F35F-43BB-9D25-410B05786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6370525" y="1044704"/>
              <a:ext cx="365349" cy="365349"/>
            </a:xfrm>
            <a:prstGeom prst="rect">
              <a:avLst/>
            </a:prstGeom>
          </p:spPr>
        </p:pic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B1C2F47E-5985-42E7-82A7-47542F9F2AB5}"/>
              </a:ext>
            </a:extLst>
          </p:cNvPr>
          <p:cNvGrpSpPr/>
          <p:nvPr/>
        </p:nvGrpSpPr>
        <p:grpSpPr>
          <a:xfrm>
            <a:off x="6570216" y="3097058"/>
            <a:ext cx="2300715" cy="1532130"/>
            <a:chOff x="6300192" y="3025532"/>
            <a:chExt cx="2300715" cy="1532130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D88EBBE0-8761-4292-A598-01674281FF9F}"/>
                </a:ext>
              </a:extLst>
            </p:cNvPr>
            <p:cNvGrpSpPr/>
            <p:nvPr/>
          </p:nvGrpSpPr>
          <p:grpSpPr>
            <a:xfrm>
              <a:off x="6300192" y="3025532"/>
              <a:ext cx="2300715" cy="1532130"/>
              <a:chOff x="107504" y="1180908"/>
              <a:chExt cx="2300715" cy="641290"/>
            </a:xfrm>
          </p:grpSpPr>
          <p:sp>
            <p:nvSpPr>
              <p:cNvPr id="42" name="矩形: 圓角 41">
                <a:extLst>
                  <a:ext uri="{FF2B5EF4-FFF2-40B4-BE49-F238E27FC236}">
                    <a16:creationId xmlns:a16="http://schemas.microsoft.com/office/drawing/2014/main" id="{0D1C61D8-B43F-4786-8221-F47CED0C526A}"/>
                  </a:ext>
                </a:extLst>
              </p:cNvPr>
              <p:cNvSpPr/>
              <p:nvPr/>
            </p:nvSpPr>
            <p:spPr>
              <a:xfrm>
                <a:off x="212461" y="1337226"/>
                <a:ext cx="2195758" cy="484972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T.G.1.01.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合約</a:t>
                </a:r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(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聘書</a:t>
                </a:r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)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資料維護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建置合約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P18-22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矩形: 圓角 42">
                <a:extLst>
                  <a:ext uri="{FF2B5EF4-FFF2-40B4-BE49-F238E27FC236}">
                    <a16:creationId xmlns:a16="http://schemas.microsoft.com/office/drawing/2014/main" id="{08DAA317-68A7-4B00-9979-39DADFFF6CA1}"/>
                  </a:ext>
                </a:extLst>
              </p:cNvPr>
              <p:cNvSpPr/>
              <p:nvPr/>
            </p:nvSpPr>
            <p:spPr>
              <a:xfrm>
                <a:off x="107504" y="1180908"/>
                <a:ext cx="1512168" cy="199343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合約維護</a:t>
                </a:r>
              </a:p>
            </p:txBody>
          </p:sp>
        </p:grpSp>
        <p:pic>
          <p:nvPicPr>
            <p:cNvPr id="62" name="圖形 61" descr="膝上型電腦">
              <a:extLst>
                <a:ext uri="{FF2B5EF4-FFF2-40B4-BE49-F238E27FC236}">
                  <a16:creationId xmlns:a16="http://schemas.microsoft.com/office/drawing/2014/main" id="{AC1897CC-B212-454E-BF6A-74A67C2BD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71520" y="3074741"/>
              <a:ext cx="377840" cy="377840"/>
            </a:xfrm>
            <a:prstGeom prst="rect">
              <a:avLst/>
            </a:prstGeom>
          </p:spPr>
        </p:pic>
      </p:grpSp>
      <p:pic>
        <p:nvPicPr>
          <p:cNvPr id="81" name="圖形 80" descr="單線箭號 (逆時針曲線)">
            <a:extLst>
              <a:ext uri="{FF2B5EF4-FFF2-40B4-BE49-F238E27FC236}">
                <a16:creationId xmlns:a16="http://schemas.microsoft.com/office/drawing/2014/main" id="{0B86DEA2-E05F-4353-A2CA-CBEDAEEECE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958370">
            <a:off x="969548" y="4938164"/>
            <a:ext cx="519543" cy="519543"/>
          </a:xfrm>
          <a:prstGeom prst="rect">
            <a:avLst/>
          </a:prstGeom>
        </p:spPr>
      </p:pic>
      <p:sp>
        <p:nvSpPr>
          <p:cNvPr id="82" name="文字方塊 81">
            <a:extLst>
              <a:ext uri="{FF2B5EF4-FFF2-40B4-BE49-F238E27FC236}">
                <a16:creationId xmlns:a16="http://schemas.microsoft.com/office/drawing/2014/main" id="{E0FA05ED-618D-4E5E-AEBD-A1C9E821AA20}"/>
              </a:ext>
            </a:extLst>
          </p:cNvPr>
          <p:cNvSpPr txBox="1"/>
          <p:nvPr/>
        </p:nvSpPr>
        <p:spPr>
          <a:xfrm>
            <a:off x="6039846" y="27277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589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4C470662-ECD1-467D-B926-564D6FF276CD}"/>
              </a:ext>
            </a:extLst>
          </p:cNvPr>
          <p:cNvSpPr txBox="1"/>
          <p:nvPr/>
        </p:nvSpPr>
        <p:spPr>
          <a:xfrm>
            <a:off x="5893781" y="1747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589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pic>
        <p:nvPicPr>
          <p:cNvPr id="84" name="圖形 83" descr="單線箭號 (直線)">
            <a:extLst>
              <a:ext uri="{FF2B5EF4-FFF2-40B4-BE49-F238E27FC236}">
                <a16:creationId xmlns:a16="http://schemas.microsoft.com/office/drawing/2014/main" id="{E6693835-B4BC-4936-9511-EBA929E5C2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 flipH="1">
            <a:off x="8301532" y="2656736"/>
            <a:ext cx="541195" cy="600361"/>
          </a:xfrm>
          <a:prstGeom prst="rect">
            <a:avLst/>
          </a:prstGeom>
        </p:spPr>
      </p:pic>
      <p:pic>
        <p:nvPicPr>
          <p:cNvPr id="85" name="圖形 84" descr="單線箭號 (直線)">
            <a:extLst>
              <a:ext uri="{FF2B5EF4-FFF2-40B4-BE49-F238E27FC236}">
                <a16:creationId xmlns:a16="http://schemas.microsoft.com/office/drawing/2014/main" id="{B01E1CFA-C77C-4262-9399-88AB80897DB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10663" y="3851656"/>
            <a:ext cx="422836" cy="424857"/>
          </a:xfrm>
          <a:prstGeom prst="rect">
            <a:avLst/>
          </a:prstGeom>
        </p:spPr>
      </p:pic>
      <p:grpSp>
        <p:nvGrpSpPr>
          <p:cNvPr id="97" name="群組 96">
            <a:extLst>
              <a:ext uri="{FF2B5EF4-FFF2-40B4-BE49-F238E27FC236}">
                <a16:creationId xmlns:a16="http://schemas.microsoft.com/office/drawing/2014/main" id="{26EF2788-9D42-495B-97A9-037C1DA9D990}"/>
              </a:ext>
            </a:extLst>
          </p:cNvPr>
          <p:cNvGrpSpPr/>
          <p:nvPr/>
        </p:nvGrpSpPr>
        <p:grpSpPr>
          <a:xfrm>
            <a:off x="1880278" y="4868760"/>
            <a:ext cx="2992931" cy="1577229"/>
            <a:chOff x="183403" y="2719499"/>
            <a:chExt cx="2992931" cy="1577229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87389966-1C72-4ADE-B004-2D33FBF41688}"/>
                </a:ext>
              </a:extLst>
            </p:cNvPr>
            <p:cNvGrpSpPr/>
            <p:nvPr/>
          </p:nvGrpSpPr>
          <p:grpSpPr>
            <a:xfrm>
              <a:off x="183403" y="2719499"/>
              <a:ext cx="2992931" cy="1553007"/>
              <a:chOff x="177981" y="3840043"/>
              <a:chExt cx="2992931" cy="1553007"/>
            </a:xfrm>
          </p:grpSpPr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E5F01583-C924-4664-AD6F-3BA5943F1D57}"/>
                  </a:ext>
                </a:extLst>
              </p:cNvPr>
              <p:cNvGrpSpPr/>
              <p:nvPr/>
            </p:nvGrpSpPr>
            <p:grpSpPr>
              <a:xfrm>
                <a:off x="177981" y="3840043"/>
                <a:ext cx="2992931" cy="1553007"/>
                <a:chOff x="107504" y="1363016"/>
                <a:chExt cx="2992931" cy="1102978"/>
              </a:xfrm>
            </p:grpSpPr>
            <p:sp>
              <p:nvSpPr>
                <p:cNvPr id="51" name="矩形: 圓角 50">
                  <a:extLst>
                    <a:ext uri="{FF2B5EF4-FFF2-40B4-BE49-F238E27FC236}">
                      <a16:creationId xmlns:a16="http://schemas.microsoft.com/office/drawing/2014/main" id="{DAF51E57-E94E-482D-B0B1-E46729610411}"/>
                    </a:ext>
                  </a:extLst>
                </p:cNvPr>
                <p:cNvSpPr/>
                <p:nvPr/>
              </p:nvSpPr>
              <p:spPr>
                <a:xfrm>
                  <a:off x="212752" y="1625556"/>
                  <a:ext cx="2887683" cy="840438"/>
                </a:xfrm>
                <a:prstGeom prst="roundRect">
                  <a:avLst/>
                </a:prstGeom>
                <a:solidFill>
                  <a:srgbClr val="FAF8F1"/>
                </a:solidFill>
                <a:ln>
                  <a:solidFill>
                    <a:srgbClr val="C589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總辦確認無誤後送至人資室審核，人資審核通過後即完成聘僱程序</a:t>
                  </a:r>
                </a:p>
              </p:txBody>
            </p:sp>
            <p:sp>
              <p:nvSpPr>
                <p:cNvPr id="52" name="矩形: 圓角 51">
                  <a:extLst>
                    <a:ext uri="{FF2B5EF4-FFF2-40B4-BE49-F238E27FC236}">
                      <a16:creationId xmlns:a16="http://schemas.microsoft.com/office/drawing/2014/main" id="{102286A6-447E-4F81-9227-69B131A9CC96}"/>
                    </a:ext>
                  </a:extLst>
                </p:cNvPr>
                <p:cNvSpPr/>
                <p:nvPr/>
              </p:nvSpPr>
              <p:spPr>
                <a:xfrm>
                  <a:off x="107504" y="1363016"/>
                  <a:ext cx="1036105" cy="338249"/>
                </a:xfrm>
                <a:prstGeom prst="roundRect">
                  <a:avLst/>
                </a:prstGeom>
                <a:solidFill>
                  <a:srgbClr val="FAEAB1"/>
                </a:solidFill>
                <a:ln>
                  <a:solidFill>
                    <a:srgbClr val="C589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完成</a:t>
                  </a:r>
                </a:p>
              </p:txBody>
            </p:sp>
          </p:grpSp>
          <p:pic>
            <p:nvPicPr>
              <p:cNvPr id="25" name="圖形 24" descr="核取記號">
                <a:extLst>
                  <a:ext uri="{FF2B5EF4-FFF2-40B4-BE49-F238E27FC236}">
                    <a16:creationId xmlns:a16="http://schemas.microsoft.com/office/drawing/2014/main" id="{1587CDBA-BB41-427D-9EBC-DD1DFE4E5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65377" y="3947490"/>
                <a:ext cx="297750" cy="297750"/>
              </a:xfrm>
              <a:prstGeom prst="rect">
                <a:avLst/>
              </a:prstGeom>
            </p:spPr>
          </p:pic>
        </p:grpSp>
        <p:pic>
          <p:nvPicPr>
            <p:cNvPr id="87" name="圖形 86" descr="旗標">
              <a:extLst>
                <a:ext uri="{FF2B5EF4-FFF2-40B4-BE49-F238E27FC236}">
                  <a16:creationId xmlns:a16="http://schemas.microsoft.com/office/drawing/2014/main" id="{0CD06DFF-85FA-477D-9E8E-D24B7768B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573063" y="3782120"/>
              <a:ext cx="514608" cy="514608"/>
            </a:xfrm>
            <a:prstGeom prst="rect">
              <a:avLst/>
            </a:prstGeom>
          </p:spPr>
        </p:pic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42548744-BF83-4DE5-8B44-5F0D74698597}"/>
              </a:ext>
            </a:extLst>
          </p:cNvPr>
          <p:cNvGrpSpPr/>
          <p:nvPr/>
        </p:nvGrpSpPr>
        <p:grpSpPr>
          <a:xfrm>
            <a:off x="161108" y="3217354"/>
            <a:ext cx="2512881" cy="1370350"/>
            <a:chOff x="681285" y="4779642"/>
            <a:chExt cx="2512881" cy="1370350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7C5841CA-4549-463A-BF3D-03F377294C57}"/>
                </a:ext>
              </a:extLst>
            </p:cNvPr>
            <p:cNvGrpSpPr/>
            <p:nvPr/>
          </p:nvGrpSpPr>
          <p:grpSpPr>
            <a:xfrm>
              <a:off x="681285" y="4779642"/>
              <a:ext cx="2512881" cy="1370350"/>
              <a:chOff x="191496" y="1391723"/>
              <a:chExt cx="2512881" cy="751100"/>
            </a:xfrm>
          </p:grpSpPr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05EBF555-2723-478F-A31B-2D4AD4D3ABE7}"/>
                  </a:ext>
                </a:extLst>
              </p:cNvPr>
              <p:cNvSpPr/>
              <p:nvPr/>
            </p:nvSpPr>
            <p:spPr>
              <a:xfrm>
                <a:off x="212752" y="1625556"/>
                <a:ext cx="2491625" cy="517267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於起聘日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日前，將合約送至總辦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P16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矩形: 圓角 48">
                <a:extLst>
                  <a:ext uri="{FF2B5EF4-FFF2-40B4-BE49-F238E27FC236}">
                    <a16:creationId xmlns:a16="http://schemas.microsoft.com/office/drawing/2014/main" id="{1A8813D6-56EB-407D-B058-77B0EFA75AD2}"/>
                  </a:ext>
                </a:extLst>
              </p:cNvPr>
              <p:cNvSpPr/>
              <p:nvPr/>
            </p:nvSpPr>
            <p:spPr>
              <a:xfrm>
                <a:off x="191496" y="1391723"/>
                <a:ext cx="1146505" cy="259002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送件</a:t>
                </a:r>
              </a:p>
            </p:txBody>
          </p:sp>
        </p:grpSp>
        <p:pic>
          <p:nvPicPr>
            <p:cNvPr id="93" name="圖形 92" descr="傳送">
              <a:extLst>
                <a:ext uri="{FF2B5EF4-FFF2-40B4-BE49-F238E27FC236}">
                  <a16:creationId xmlns:a16="http://schemas.microsoft.com/office/drawing/2014/main" id="{36BF0866-3C09-43BB-89C5-AEE3CAC9B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55" y="4845862"/>
              <a:ext cx="337641" cy="337641"/>
            </a:xfrm>
            <a:prstGeom prst="rect">
              <a:avLst/>
            </a:prstGeom>
          </p:spPr>
        </p:pic>
      </p:grpSp>
      <p:pic>
        <p:nvPicPr>
          <p:cNvPr id="99" name="圖形 98" descr="單線箭號 (直線)">
            <a:extLst>
              <a:ext uri="{FF2B5EF4-FFF2-40B4-BE49-F238E27FC236}">
                <a16:creationId xmlns:a16="http://schemas.microsoft.com/office/drawing/2014/main" id="{D37A3D09-B032-49E1-9A61-DAF767715E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36728" y="3897369"/>
            <a:ext cx="572444" cy="379144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6F523F0-39C6-47C9-8B1C-CA77DA7018D2}"/>
              </a:ext>
            </a:extLst>
          </p:cNvPr>
          <p:cNvCxnSpPr/>
          <p:nvPr/>
        </p:nvCxnSpPr>
        <p:spPr>
          <a:xfrm>
            <a:off x="5851639" y="2116546"/>
            <a:ext cx="616022" cy="0"/>
          </a:xfrm>
          <a:prstGeom prst="straightConnector1">
            <a:avLst/>
          </a:prstGeom>
          <a:ln w="38100">
            <a:solidFill>
              <a:srgbClr val="C58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B8F7710D-2D51-4E85-8499-4F69962775FF}"/>
              </a:ext>
            </a:extLst>
          </p:cNvPr>
          <p:cNvCxnSpPr>
            <a:cxnSpLocks/>
          </p:cNvCxnSpPr>
          <p:nvPr/>
        </p:nvCxnSpPr>
        <p:spPr>
          <a:xfrm>
            <a:off x="5854064" y="2813832"/>
            <a:ext cx="573874" cy="521355"/>
          </a:xfrm>
          <a:prstGeom prst="straightConnector1">
            <a:avLst/>
          </a:prstGeom>
          <a:ln w="38100">
            <a:solidFill>
              <a:srgbClr val="C58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5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756" y="1065072"/>
            <a:ext cx="8964488" cy="522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敬請各位夥伴協助</a:t>
            </a:r>
            <a:r>
              <a:rPr lang="zh-TW" altLang="en-US" sz="28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確認聘僱者之身份</a:t>
            </a:r>
            <a:endParaRPr lang="en-US" altLang="zh-TW" sz="2800" b="1" u="sng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聘僱者若具有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「私校公保」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「本校附屬機構」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此三類正職身份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u="sng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請勿聘僱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為本校臨時工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因聘僱者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不符勞保加保資格而聘用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將註銷其臨時工合約。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若為「退休公教人員」者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須請確認是否超過退休後勞保薪資額度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否則將影響其退休金請領資格。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若「已請領勞工退休金」者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請於臨時工聘任時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資料維護「勞保職災資格」填妥「已領取勞工保險老年給付」選項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「投保種類」勾選「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勞保職災」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本校臨時工「投保種類」勾選「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均有投保「二代健保」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若因計畫主持人同意另將聘僱者加保「健保」者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資料維護「投保種類」請選擇「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請先確認聘僱者身份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390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508327"/>
            <a:ext cx="8747726" cy="39136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3670462" cy="972000"/>
          </a:xfrm>
        </p:spPr>
        <p:txBody>
          <a:bodyPr/>
          <a:lstStyle/>
          <a:p>
            <a:r>
              <a:rPr lang="zh-TW" altLang="en-US" dirty="0"/>
              <a:t>人事資料維護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9507030">
            <a:off x="4015836" y="2715149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67744" y="3080690"/>
            <a:ext cx="1512168" cy="32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87824" y="3455260"/>
            <a:ext cx="576064" cy="272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26681" y="2070190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校內學生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輸入學號→轉入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核對內容→存檔</a:t>
            </a:r>
          </a:p>
        </p:txBody>
      </p:sp>
      <p:sp>
        <p:nvSpPr>
          <p:cNvPr id="13" name="矩形 12"/>
          <p:cNvSpPr/>
          <p:nvPr/>
        </p:nvSpPr>
        <p:spPr>
          <a:xfrm>
            <a:off x="6911494" y="2073621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校外人士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輸入資料→存檔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5920" y="1016484"/>
            <a:ext cx="7160376" cy="11284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  校外人士或校內學生系統未有相關資料時</a:t>
            </a:r>
            <a:r>
              <a:rPr lang="en-US" altLang="zh-TW" sz="2400" dirty="0"/>
              <a:t>,</a:t>
            </a:r>
            <a:r>
              <a:rPr lang="zh-TW" altLang="en-US" sz="2400" dirty="0"/>
              <a:t>需至</a:t>
            </a:r>
            <a:br>
              <a:rPr lang="en-US" altLang="zh-TW" sz="2400" dirty="0"/>
            </a:br>
            <a:r>
              <a:rPr lang="en-US" altLang="zh-TW" sz="2400" dirty="0"/>
              <a:t>【T.0.06.</a:t>
            </a:r>
            <a:r>
              <a:rPr lang="zh-TW" altLang="en-US" sz="2400" dirty="0"/>
              <a:t>校外人事資料維護</a:t>
            </a:r>
            <a:r>
              <a:rPr lang="en-US" altLang="zh-TW" sz="2400" dirty="0"/>
              <a:t>】</a:t>
            </a:r>
            <a:r>
              <a:rPr lang="zh-TW" altLang="en-US" sz="2400" dirty="0"/>
              <a:t>以身分證字號新增維護。</a:t>
            </a:r>
          </a:p>
        </p:txBody>
      </p:sp>
      <p:sp>
        <p:nvSpPr>
          <p:cNvPr id="3" name="矩形 2"/>
          <p:cNvSpPr/>
          <p:nvPr/>
        </p:nvSpPr>
        <p:spPr>
          <a:xfrm>
            <a:off x="93443" y="217486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3"/>
              </a:rPr>
              <a:t>https://wac.kmu.edu.tw/tea/team0006.php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5040865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20882" y="5068111"/>
            <a:ext cx="2867542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9511" y="4797152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23887" y="2934346"/>
            <a:ext cx="41729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、性別必填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僑、外生記得填選國籍、護照號碼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2823" y="5488339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臨時工聘任</a:t>
            </a:r>
          </a:p>
        </p:txBody>
      </p:sp>
      <p:sp>
        <p:nvSpPr>
          <p:cNvPr id="60" name="矩形 59"/>
          <p:cNvSpPr/>
          <p:nvPr/>
        </p:nvSpPr>
        <p:spPr>
          <a:xfrm>
            <a:off x="251520" y="3988014"/>
            <a:ext cx="39604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若合約份數多，請提早送件</a:t>
            </a:r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</a:p>
        </p:txBody>
      </p:sp>
      <p:sp>
        <p:nvSpPr>
          <p:cNvPr id="63" name="矩形 62"/>
          <p:cNvSpPr/>
          <p:nvPr/>
        </p:nvSpPr>
        <p:spPr>
          <a:xfrm>
            <a:off x="171048" y="5067401"/>
            <a:ext cx="9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暑期請留意工作日：暑休假期間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依據學校公告時間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不上班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不收件，故作業時程須較平日提早。</a:t>
            </a:r>
            <a:endParaRPr lang="en-US" altLang="zh-TW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內容版面配置區 2">
            <a:extLst>
              <a:ext uri="{FF2B5EF4-FFF2-40B4-BE49-F238E27FC236}">
                <a16:creationId xmlns:a16="http://schemas.microsoft.com/office/drawing/2014/main" id="{2BC99F60-45CC-4716-B695-A7F6F7649FCB}"/>
              </a:ext>
            </a:extLst>
          </p:cNvPr>
          <p:cNvSpPr txBox="1">
            <a:spLocks/>
          </p:cNvSpPr>
          <p:nvPr/>
        </p:nvSpPr>
        <p:spPr>
          <a:xfrm>
            <a:off x="156479" y="1452288"/>
            <a:ext cx="8831041" cy="24749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於臨時工系統進行聘任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天上午</a:t>
            </a:r>
            <a:r>
              <a:rPr lang="en-US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10:00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將紙本合約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式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雙面列印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送至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高教深耕計畫執行總辦公室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承辦人核對後於前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天上午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前至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人資室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辦理臨時工報到程序。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送至執行辦公室的紙本合約或公文夾</a:t>
            </a:r>
            <a:r>
              <a:rPr lang="en-US" altLang="zh-TW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請標明</a:t>
            </a:r>
            <a:r>
              <a:rPr lang="zh-TW" altLang="en-US" sz="20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教務企劃組</a:t>
            </a:r>
            <a:r>
              <a:rPr lang="en-US" altLang="zh-TW" sz="20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勿直接送至</a:t>
            </a:r>
            <a:r>
              <a:rPr lang="zh-TW" altLang="en-US" sz="20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4AE1EF-F227-4CE2-9DA6-DE743505AB82}"/>
              </a:ext>
            </a:extLst>
          </p:cNvPr>
          <p:cNvSpPr/>
          <p:nvPr/>
        </p:nvSpPr>
        <p:spPr>
          <a:xfrm>
            <a:off x="156479" y="4698069"/>
            <a:ext cx="759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若有修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請承辦人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蓋小章，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聘任日期、薪資若有更動請重新列印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BBC3001-79E2-4A74-A4EE-0793987D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35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臨時工聘任</a:t>
            </a:r>
            <a:r>
              <a:rPr lang="en-US" altLang="zh-TW" dirty="0"/>
              <a:t>-</a:t>
            </a:r>
            <a:r>
              <a:rPr lang="zh-TW" altLang="en-US" sz="3600" dirty="0"/>
              <a:t>僑生、外生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88" y="1628800"/>
            <a:ext cx="8496824" cy="239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因應校內無紙化聘任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僑生、外籍生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  <a:r>
              <a:rPr lang="zh-TW" altLang="en-US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上傳至系統</a:t>
            </a:r>
            <a:r>
              <a:rPr lang="en-US" altLang="zh-TW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每次簽約都要檢附</a:t>
            </a:r>
            <a:r>
              <a:rPr lang="en-US" altLang="zh-TW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確認工作證和居留證效期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期限需大於合約聘僱截止日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且系統需登錄居留證的發證日期。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每週工作時數不能超過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涵蓋全校所有單位的兼差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366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19046"/>
              </p:ext>
            </p:extLst>
          </p:nvPr>
        </p:nvGraphicFramePr>
        <p:xfrm>
          <a:off x="251520" y="1268760"/>
          <a:ext cx="8640960" cy="5047510"/>
        </p:xfrm>
        <a:graphic>
          <a:graphicData uri="http://schemas.openxmlformats.org/drawingml/2006/table">
            <a:tbl>
              <a:tblPr firstRow="1"/>
              <a:tblGrid>
                <a:gridCol w="4320480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請／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工作指導人登</a:t>
                      </a:r>
                      <a:r>
                        <a:rPr kumimoji="0" lang="zh-TW" altLang="en-US" sz="2000" b="1" i="0" u="none" strike="noStrike" cap="none" spc="-10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入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行政人員」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臨時工聘任系統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校務資訊系統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T.G.1.01.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聘書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資料維護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https://wac.kmu.edu.tw/tea/teawok/teamg101.php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41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276152"/>
            <a:ext cx="4013246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1" y="2241328"/>
            <a:ext cx="3741655" cy="396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9821" y="4116048"/>
            <a:ext cx="1221375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7" name="向右箭號 16"/>
          <p:cNvSpPr/>
          <p:nvPr/>
        </p:nvSpPr>
        <p:spPr>
          <a:xfrm rot="3142373">
            <a:off x="254281" y="3270054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8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建檔重要提醒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範例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graphicFrame>
        <p:nvGraphicFramePr>
          <p:cNvPr id="1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85704"/>
              </p:ext>
            </p:extLst>
          </p:nvPr>
        </p:nvGraphicFramePr>
        <p:xfrm>
          <a:off x="251519" y="948734"/>
          <a:ext cx="7776865" cy="5792634"/>
        </p:xfrm>
        <a:graphic>
          <a:graphicData uri="http://schemas.openxmlformats.org/drawingml/2006/table">
            <a:tbl>
              <a:tblPr firstRow="1"/>
              <a:tblGrid>
                <a:gridCol w="210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項目內容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　明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合約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-UB002-A1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創新精進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8495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主持人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840072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陳正生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94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工作職稱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臨時工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55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工作內容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協助計畫行政事宜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027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工作地點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48827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核心議題○</a:t>
                      </a:r>
                      <a:endParaRPr kumimoji="0" lang="en-US" altLang="zh-TW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委託機關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構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計畫執行期限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115/01/01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115/12/31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時薪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196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35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投保種類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優先選擇：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勞保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／另可依個案勾選：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勞健保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已領勞退金之校外人士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請勾選：</a:t>
                      </a:r>
                      <a:r>
                        <a:rPr lang="x-none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勞保職災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94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居留證取得日期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僑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外生須填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2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科技部相關</a:t>
                      </a:r>
                      <a:b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非科技部請填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為參與研究人員：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首次執行科技部計畫：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907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EMAIL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R******@kmu.edu.tw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9864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345634" y="2987298"/>
            <a:ext cx="3550972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或校外地點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高雄醫學大學至旗津區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那瑪夏區</a:t>
            </a:r>
          </a:p>
        </p:txBody>
      </p:sp>
      <p:sp>
        <p:nvSpPr>
          <p:cNvPr id="12" name="矩形 11"/>
          <p:cNvSpPr/>
          <p:nvPr/>
        </p:nvSpPr>
        <p:spPr>
          <a:xfrm>
            <a:off x="7835865" y="1412776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3" name="矩形 12"/>
          <p:cNvSpPr/>
          <p:nvPr/>
        </p:nvSpPr>
        <p:spPr>
          <a:xfrm>
            <a:off x="3844380" y="3360085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5" name="矩形 14"/>
          <p:cNvSpPr/>
          <p:nvPr/>
        </p:nvSpPr>
        <p:spPr>
          <a:xfrm>
            <a:off x="3278520" y="4483211"/>
            <a:ext cx="2278189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115/1/1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起基本工資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18" name="矩形 17"/>
          <p:cNvSpPr/>
          <p:nvPr/>
        </p:nvSpPr>
        <p:spPr>
          <a:xfrm>
            <a:off x="4508134" y="1777618"/>
            <a:ext cx="1947969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各構面之核心議題主持人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CD56DE-5C4F-40F6-99B2-8B1D341180D7}"/>
              </a:ext>
            </a:extLst>
          </p:cNvPr>
          <p:cNvSpPr txBox="1"/>
          <p:nvPr/>
        </p:nvSpPr>
        <p:spPr>
          <a:xfrm>
            <a:off x="5220789" y="6438464"/>
            <a:ext cx="3433952" cy="2862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填寫之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月底會收到人資室核薪提醒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1DE9A9-5867-4B2F-8102-B27214FE3030}"/>
              </a:ext>
            </a:extLst>
          </p:cNvPr>
          <p:cNvSpPr/>
          <p:nvPr/>
        </p:nvSpPr>
        <p:spPr>
          <a:xfrm>
            <a:off x="3425786" y="3762980"/>
            <a:ext cx="1082348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CEA06F0-CFF3-4CC6-9ECD-D22CC8F2127B}"/>
              </a:ext>
            </a:extLst>
          </p:cNvPr>
          <p:cNvSpPr/>
          <p:nvPr/>
        </p:nvSpPr>
        <p:spPr>
          <a:xfrm>
            <a:off x="5277661" y="4125003"/>
            <a:ext cx="1082348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</a:t>
            </a:r>
          </a:p>
        </p:txBody>
      </p:sp>
    </p:spTree>
    <p:extLst>
      <p:ext uri="{BB962C8B-B14F-4D97-AF65-F5344CB8AC3E}">
        <p14:creationId xmlns:p14="http://schemas.microsoft.com/office/powerpoint/2010/main" val="80148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大綱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15938"/>
            <a:ext cx="8280920" cy="542543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一、高教深耕計畫各構面經費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二、臨時工聘任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  <a:hlinkClick r:id="rId3"/>
              </a:rPr>
              <a:t>T.0.06.</a:t>
            </a:r>
            <a:r>
              <a:rPr lang="zh-TW" altLang="en-US" sz="2200" dirty="0">
                <a:solidFill>
                  <a:srgbClr val="0000CC"/>
                </a:solidFill>
                <a:hlinkClick r:id="rId3"/>
              </a:rPr>
              <a:t>校外人事資料維護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  <a:hlinkClick r:id="rId4"/>
              </a:rPr>
              <a:t>T.G.1.01.</a:t>
            </a:r>
            <a:r>
              <a:rPr lang="zh-TW" altLang="en-US" sz="2200" dirty="0">
                <a:solidFill>
                  <a:srgbClr val="0000CC"/>
                </a:solidFill>
                <a:hlinkClick r:id="rId4"/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  <a:hlinkClick r:id="rId4"/>
              </a:rPr>
              <a:t>(</a:t>
            </a:r>
            <a:r>
              <a:rPr lang="zh-TW" altLang="en-US" sz="2200" dirty="0">
                <a:solidFill>
                  <a:srgbClr val="0000CC"/>
                </a:solidFill>
                <a:hlinkClick r:id="rId4"/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  <a:hlinkClick r:id="rId4"/>
              </a:rPr>
              <a:t>)</a:t>
            </a:r>
            <a:r>
              <a:rPr lang="zh-TW" altLang="en-US" sz="2200" dirty="0">
                <a:solidFill>
                  <a:srgbClr val="0000CC"/>
                </a:solidFill>
                <a:hlinkClick r:id="rId4"/>
              </a:rPr>
              <a:t>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三、臨時工簽到退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臨時工操作界面：</a:t>
            </a:r>
            <a:r>
              <a:rPr lang="zh-TW" altLang="en-US" sz="2200" dirty="0">
                <a:solidFill>
                  <a:srgbClr val="0000CC"/>
                </a:solidFill>
                <a:hlinkClick r:id="rId5"/>
              </a:rPr>
              <a:t>臨時工簽到退系統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申請／工作指導人：</a:t>
            </a:r>
            <a:r>
              <a:rPr lang="en-US" altLang="zh-TW" sz="2200" dirty="0">
                <a:solidFill>
                  <a:srgbClr val="0000CC"/>
                </a:solidFill>
                <a:hlinkClick r:id="rId6"/>
              </a:rPr>
              <a:t>T.G.1.03.</a:t>
            </a:r>
            <a:r>
              <a:rPr lang="zh-TW" altLang="en-US" sz="2200" dirty="0">
                <a:solidFill>
                  <a:srgbClr val="0000CC"/>
                </a:solidFill>
                <a:hlinkClick r:id="rId6"/>
              </a:rPr>
              <a:t>合約人員簽到退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四、薪資冊維護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  <a:hlinkClick r:id="rId7"/>
              </a:rPr>
              <a:t>T.G.1.02.</a:t>
            </a:r>
            <a:r>
              <a:rPr lang="zh-TW" altLang="en-US" sz="2200" dirty="0">
                <a:solidFill>
                  <a:srgbClr val="0000CC"/>
                </a:solidFill>
                <a:hlinkClick r:id="rId7"/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  <a:hlinkClick r:id="rId7"/>
              </a:rPr>
              <a:t>(</a:t>
            </a:r>
            <a:r>
              <a:rPr lang="zh-TW" altLang="en-US" sz="2200" dirty="0">
                <a:solidFill>
                  <a:srgbClr val="0000CC"/>
                </a:solidFill>
                <a:hlinkClick r:id="rId7"/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  <a:hlinkClick r:id="rId7"/>
              </a:rPr>
              <a:t>)</a:t>
            </a:r>
            <a:r>
              <a:rPr lang="zh-TW" altLang="en-US" sz="2200" dirty="0">
                <a:solidFill>
                  <a:srgbClr val="0000CC"/>
                </a:solidFill>
                <a:hlinkClick r:id="rId7"/>
              </a:rPr>
              <a:t>薪資冊維護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55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446D0F1E-FA5A-4BB5-B521-3B34A800C8D3}"/>
              </a:ext>
            </a:extLst>
          </p:cNvPr>
          <p:cNvGrpSpPr/>
          <p:nvPr/>
        </p:nvGrpSpPr>
        <p:grpSpPr>
          <a:xfrm>
            <a:off x="153690" y="1346875"/>
            <a:ext cx="8802125" cy="4787547"/>
            <a:chOff x="-378395" y="1139677"/>
            <a:chExt cx="9144000" cy="552966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83EC6026-5EA0-4018-908C-B9BF89F9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395" y="1923045"/>
              <a:ext cx="9144000" cy="4746299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9A928EB-186A-41E6-B7DB-C3D3BBA8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07"/>
            <a:stretch/>
          </p:blipFill>
          <p:spPr>
            <a:xfrm>
              <a:off x="-378395" y="1139677"/>
              <a:ext cx="9144000" cy="790109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CD2C4DF5-548B-44FC-9643-D8A0A1CB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投保範例</a:t>
            </a:r>
            <a:r>
              <a:rPr lang="en-US" altLang="zh-TW" dirty="0"/>
              <a:t>(</a:t>
            </a:r>
            <a:r>
              <a:rPr lang="zh-TW" altLang="en-US" dirty="0"/>
              <a:t>上半部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2C69AA-CE80-41AE-BABB-795AE79D8140}"/>
              </a:ext>
            </a:extLst>
          </p:cNvPr>
          <p:cNvSpPr txBox="1"/>
          <p:nvPr/>
        </p:nvSpPr>
        <p:spPr>
          <a:xfrm>
            <a:off x="2540584" y="1495174"/>
            <a:ext cx="13516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第一次新增建檔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5EAA16-6E55-4B0E-8876-24C154F3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DAD89C-6888-4903-8471-0F8507356D2B}"/>
              </a:ext>
            </a:extLst>
          </p:cNvPr>
          <p:cNvSpPr/>
          <p:nvPr/>
        </p:nvSpPr>
        <p:spPr>
          <a:xfrm>
            <a:off x="2375756" y="1759527"/>
            <a:ext cx="3960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62FD3E-07FB-4AF5-9D46-0A90A7AF44A0}"/>
              </a:ext>
            </a:extLst>
          </p:cNvPr>
          <p:cNvSpPr/>
          <p:nvPr/>
        </p:nvSpPr>
        <p:spPr>
          <a:xfrm>
            <a:off x="7753520" y="1269879"/>
            <a:ext cx="1293007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843A815-701F-47E0-A338-BB6BF518F55C}"/>
              </a:ext>
            </a:extLst>
          </p:cNvPr>
          <p:cNvSpPr txBox="1"/>
          <p:nvPr/>
        </p:nvSpPr>
        <p:spPr>
          <a:xfrm>
            <a:off x="7640841" y="992654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第二次可複製合約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5FBE791-CB9A-49AE-95C9-138CA7F66001}"/>
              </a:ext>
            </a:extLst>
          </p:cNvPr>
          <p:cNvSpPr/>
          <p:nvPr/>
        </p:nvSpPr>
        <p:spPr>
          <a:xfrm>
            <a:off x="160204" y="2156914"/>
            <a:ext cx="3548903" cy="10150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C3F676F-ABFB-4DDB-94E0-B86996B71B4D}"/>
              </a:ext>
            </a:extLst>
          </p:cNvPr>
          <p:cNvSpPr/>
          <p:nvPr/>
        </p:nvSpPr>
        <p:spPr>
          <a:xfrm>
            <a:off x="4408197" y="1933092"/>
            <a:ext cx="3660019" cy="944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3E834B6-D6D5-4FAB-ADD0-292A5AB0DDA7}"/>
              </a:ext>
            </a:extLst>
          </p:cNvPr>
          <p:cNvSpPr/>
          <p:nvPr/>
        </p:nvSpPr>
        <p:spPr>
          <a:xfrm>
            <a:off x="165634" y="3290716"/>
            <a:ext cx="1958093" cy="4204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A8CB0EC-039D-452B-99AB-DF2F7F438EAB}"/>
              </a:ext>
            </a:extLst>
          </p:cNvPr>
          <p:cNvSpPr/>
          <p:nvPr/>
        </p:nvSpPr>
        <p:spPr>
          <a:xfrm>
            <a:off x="4445892" y="3299212"/>
            <a:ext cx="1958093" cy="468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CDC9251-7241-46C4-A974-1B6778119A07}"/>
              </a:ext>
            </a:extLst>
          </p:cNvPr>
          <p:cNvSpPr/>
          <p:nvPr/>
        </p:nvSpPr>
        <p:spPr>
          <a:xfrm>
            <a:off x="4441638" y="4014235"/>
            <a:ext cx="2280613" cy="798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20C3468-11FF-4A4A-BD79-EFFC2CB45970}"/>
              </a:ext>
            </a:extLst>
          </p:cNvPr>
          <p:cNvSpPr/>
          <p:nvPr/>
        </p:nvSpPr>
        <p:spPr>
          <a:xfrm>
            <a:off x="160204" y="5724273"/>
            <a:ext cx="2289854" cy="3634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96FFEFB-3397-4A4C-995A-AB89CCD9C336}"/>
              </a:ext>
            </a:extLst>
          </p:cNvPr>
          <p:cNvSpPr/>
          <p:nvPr/>
        </p:nvSpPr>
        <p:spPr>
          <a:xfrm>
            <a:off x="181066" y="5490229"/>
            <a:ext cx="1314124" cy="2412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D3DEEB8-3136-4B78-9389-FCCA783DDD95}"/>
              </a:ext>
            </a:extLst>
          </p:cNvPr>
          <p:cNvSpPr/>
          <p:nvPr/>
        </p:nvSpPr>
        <p:spPr>
          <a:xfrm>
            <a:off x="168930" y="3945538"/>
            <a:ext cx="3752348" cy="1075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7">
            <a:extLst>
              <a:ext uri="{FF2B5EF4-FFF2-40B4-BE49-F238E27FC236}">
                <a16:creationId xmlns:a16="http://schemas.microsoft.com/office/drawing/2014/main" id="{148781BF-6BBA-4899-B292-134A291414F9}"/>
              </a:ext>
            </a:extLst>
          </p:cNvPr>
          <p:cNvSpPr/>
          <p:nvPr/>
        </p:nvSpPr>
        <p:spPr>
          <a:xfrm rot="10800000">
            <a:off x="1513879" y="2661549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D47D55A-931B-4634-B9E8-B706ECC80AF2}"/>
              </a:ext>
            </a:extLst>
          </p:cNvPr>
          <p:cNvSpPr txBox="1"/>
          <p:nvPr/>
        </p:nvSpPr>
        <p:spPr>
          <a:xfrm>
            <a:off x="1792804" y="2569927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工作類別選擇「臨時工」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62A6503-07F1-42E8-B844-83508E001717}"/>
              </a:ext>
            </a:extLst>
          </p:cNvPr>
          <p:cNvSpPr txBox="1"/>
          <p:nvPr/>
        </p:nvSpPr>
        <p:spPr>
          <a:xfrm>
            <a:off x="4966202" y="2661944"/>
            <a:ext cx="23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1150101~1151231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向右箭號 7">
            <a:extLst>
              <a:ext uri="{FF2B5EF4-FFF2-40B4-BE49-F238E27FC236}">
                <a16:creationId xmlns:a16="http://schemas.microsoft.com/office/drawing/2014/main" id="{3D86D4F5-8C65-4D8A-A6C8-133C1D625A94}"/>
              </a:ext>
            </a:extLst>
          </p:cNvPr>
          <p:cNvSpPr/>
          <p:nvPr/>
        </p:nvSpPr>
        <p:spPr>
          <a:xfrm rot="5400000">
            <a:off x="7566661" y="1069843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向右箭號 7">
            <a:extLst>
              <a:ext uri="{FF2B5EF4-FFF2-40B4-BE49-F238E27FC236}">
                <a16:creationId xmlns:a16="http://schemas.microsoft.com/office/drawing/2014/main" id="{53A3C727-F96F-497E-8B00-A7B2DC03064D}"/>
              </a:ext>
            </a:extLst>
          </p:cNvPr>
          <p:cNvSpPr/>
          <p:nvPr/>
        </p:nvSpPr>
        <p:spPr>
          <a:xfrm rot="5400000">
            <a:off x="2425640" y="1571011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向右箭號 7">
            <a:extLst>
              <a:ext uri="{FF2B5EF4-FFF2-40B4-BE49-F238E27FC236}">
                <a16:creationId xmlns:a16="http://schemas.microsoft.com/office/drawing/2014/main" id="{1D2E2A28-84C1-4B72-977C-F78D4BC77825}"/>
              </a:ext>
            </a:extLst>
          </p:cNvPr>
          <p:cNvSpPr/>
          <p:nvPr/>
        </p:nvSpPr>
        <p:spPr>
          <a:xfrm rot="10800000">
            <a:off x="1249863" y="4153453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7BFD267-26F0-447C-8198-B71A8C2787E2}"/>
              </a:ext>
            </a:extLst>
          </p:cNvPr>
          <p:cNvSpPr/>
          <p:nvPr/>
        </p:nvSpPr>
        <p:spPr>
          <a:xfrm>
            <a:off x="1535013" y="4109892"/>
            <a:ext cx="2196969" cy="20519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6ED7560-CD47-48C9-97BC-64A5E4E270D5}"/>
              </a:ext>
            </a:extLst>
          </p:cNvPr>
          <p:cNvSpPr txBox="1"/>
          <p:nvPr/>
        </p:nvSpPr>
        <p:spPr>
          <a:xfrm>
            <a:off x="1396423" y="3890499"/>
            <a:ext cx="218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「時薪」：聘用一個月以上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「日薪」：未滿一個月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3241795-0C30-4C71-A0FA-2D6AFE9C93BE}"/>
              </a:ext>
            </a:extLst>
          </p:cNvPr>
          <p:cNvSpPr txBox="1"/>
          <p:nvPr/>
        </p:nvSpPr>
        <p:spPr>
          <a:xfrm>
            <a:off x="6678615" y="4010034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「薪資」：時薪→月工時*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日薪→日工時*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向右箭號 7">
            <a:extLst>
              <a:ext uri="{FF2B5EF4-FFF2-40B4-BE49-F238E27FC236}">
                <a16:creationId xmlns:a16="http://schemas.microsoft.com/office/drawing/2014/main" id="{EA52744D-F270-42CC-B901-07FD74778AAF}"/>
              </a:ext>
            </a:extLst>
          </p:cNvPr>
          <p:cNvSpPr/>
          <p:nvPr/>
        </p:nvSpPr>
        <p:spPr>
          <a:xfrm rot="10800000">
            <a:off x="1552891" y="5495914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D8EECD6-D691-439C-8513-94D1F5B08ADC}"/>
              </a:ext>
            </a:extLst>
          </p:cNvPr>
          <p:cNvSpPr txBox="1"/>
          <p:nvPr/>
        </p:nvSpPr>
        <p:spPr>
          <a:xfrm>
            <a:off x="1720985" y="5409351"/>
            <a:ext cx="202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外生填居留證取得日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8CF9A2C-7854-455B-8934-2552E4661209}"/>
              </a:ext>
            </a:extLst>
          </p:cNvPr>
          <p:cNvSpPr txBox="1"/>
          <p:nvPr/>
        </p:nvSpPr>
        <p:spPr>
          <a:xfrm>
            <a:off x="5550341" y="4365905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115/1/1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起基本時薪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75819E-7C28-41B9-A3BE-C6E931D24AD7}"/>
              </a:ext>
            </a:extLst>
          </p:cNvPr>
          <p:cNvSpPr/>
          <p:nvPr/>
        </p:nvSpPr>
        <p:spPr>
          <a:xfrm>
            <a:off x="757103" y="2265286"/>
            <a:ext cx="1819709" cy="15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高等教育深耕計畫</a:t>
            </a:r>
            <a:r>
              <a:rPr lang="en-US" altLang="zh-TW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-UB00X-XXX</a:t>
            </a:r>
            <a:endParaRPr lang="zh-TW" altLang="en-US" sz="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5D0D28B-2392-404E-A599-68473D1E358B}"/>
              </a:ext>
            </a:extLst>
          </p:cNvPr>
          <p:cNvSpPr/>
          <p:nvPr/>
        </p:nvSpPr>
        <p:spPr>
          <a:xfrm>
            <a:off x="168930" y="4351721"/>
            <a:ext cx="3178934" cy="181533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9A87E7E0-D6F9-4337-A432-2EF1D94086B5}"/>
              </a:ext>
            </a:extLst>
          </p:cNvPr>
          <p:cNvSpPr txBox="1"/>
          <p:nvPr/>
        </p:nvSpPr>
        <p:spPr>
          <a:xfrm>
            <a:off x="4857296" y="2416038"/>
            <a:ext cx="23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「委託機關」請填教育部</a:t>
            </a:r>
          </a:p>
        </p:txBody>
      </p:sp>
    </p:spTree>
    <p:extLst>
      <p:ext uri="{BB962C8B-B14F-4D97-AF65-F5344CB8AC3E}">
        <p14:creationId xmlns:p14="http://schemas.microsoft.com/office/powerpoint/2010/main" val="157645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加保健保</a:t>
            </a:r>
          </a:p>
        </p:txBody>
      </p:sp>
      <p:sp>
        <p:nvSpPr>
          <p:cNvPr id="14" name="矩形 13"/>
          <p:cNvSpPr/>
          <p:nvPr/>
        </p:nvSpPr>
        <p:spPr>
          <a:xfrm>
            <a:off x="251640" y="1196752"/>
            <a:ext cx="8496824" cy="184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請務必於聘用時同步提供該臨時工之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「前一份工作之健保轉出單」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連同合約送至</a:t>
            </a:r>
            <a:r>
              <a:rPr lang="zh-TW" altLang="en-US" sz="24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深耕計畫執行總辦公室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若不清楚是否有加保於公所者，請自行向健保局確認。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515" y="3420763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sz="20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加健保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6F98C07-0009-4BEA-AF32-2CE421EA2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/>
          <a:stretch/>
        </p:blipFill>
        <p:spPr>
          <a:xfrm>
            <a:off x="611560" y="4005064"/>
            <a:ext cx="7525800" cy="2178955"/>
          </a:xfrm>
          <a:prstGeom prst="rect">
            <a:avLst/>
          </a:prstGeom>
        </p:spPr>
      </p:pic>
      <p:sp>
        <p:nvSpPr>
          <p:cNvPr id="10" name="向右箭號 7">
            <a:extLst>
              <a:ext uri="{FF2B5EF4-FFF2-40B4-BE49-F238E27FC236}">
                <a16:creationId xmlns:a16="http://schemas.microsoft.com/office/drawing/2014/main" id="{CDDFB5F7-34A9-4E6A-B2F6-98CFB4102DB9}"/>
              </a:ext>
            </a:extLst>
          </p:cNvPr>
          <p:cNvSpPr/>
          <p:nvPr/>
        </p:nvSpPr>
        <p:spPr>
          <a:xfrm rot="10800000">
            <a:off x="4500052" y="4062665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07C0FD-97AE-483C-A090-19D728A1556B}"/>
              </a:ext>
            </a:extLst>
          </p:cNvPr>
          <p:cNvSpPr txBox="1"/>
          <p:nvPr/>
        </p:nvSpPr>
        <p:spPr>
          <a:xfrm>
            <a:off x="4699203" y="3993538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聘期需滿一個月！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B6F3A3-7FCC-4255-8741-3F201ED25FBA}"/>
              </a:ext>
            </a:extLst>
          </p:cNvPr>
          <p:cNvSpPr/>
          <p:nvPr/>
        </p:nvSpPr>
        <p:spPr>
          <a:xfrm>
            <a:off x="611560" y="5192594"/>
            <a:ext cx="3024336" cy="324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1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D252C86-947B-4D71-8367-15F07F39B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28856" r="5561" b="19199"/>
          <a:stretch/>
        </p:blipFill>
        <p:spPr>
          <a:xfrm>
            <a:off x="90712" y="1796590"/>
            <a:ext cx="8910480" cy="32165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投保範例</a:t>
            </a:r>
            <a:r>
              <a:rPr lang="en-US" altLang="zh-TW" dirty="0"/>
              <a:t>(</a:t>
            </a:r>
            <a:r>
              <a:rPr lang="zh-TW" altLang="en-US" dirty="0"/>
              <a:t>下半部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6200000">
            <a:off x="1191133" y="4765085"/>
            <a:ext cx="543741" cy="268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457706" y="498012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請依各計畫預算選擇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9552" y="5164792"/>
            <a:ext cx="446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申請人確認之儲存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否：可保持編修功能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是：送出後不可編修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請務必確認才可以儲存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6738393" y="4514192"/>
            <a:ext cx="543742" cy="268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639D7-6653-49D3-B038-46DCB28B8C54}"/>
              </a:ext>
            </a:extLst>
          </p:cNvPr>
          <p:cNvSpPr/>
          <p:nvPr/>
        </p:nvSpPr>
        <p:spPr>
          <a:xfrm>
            <a:off x="4788024" y="1988840"/>
            <a:ext cx="2880320" cy="229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2448E4-6A4D-4287-9B29-D7634FE135BC}"/>
              </a:ext>
            </a:extLst>
          </p:cNvPr>
          <p:cNvSpPr/>
          <p:nvPr/>
        </p:nvSpPr>
        <p:spPr>
          <a:xfrm>
            <a:off x="1060197" y="4365105"/>
            <a:ext cx="487467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04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BBE641F-85FC-427F-8585-B6C80D42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2" y="1287146"/>
            <a:ext cx="7887801" cy="504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27197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列印契約填寫項目</a:t>
            </a:r>
            <a:r>
              <a:rPr lang="en-US" altLang="zh-TW" dirty="0">
                <a:latin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</a:rPr>
              <a:t>正面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3853DEA-E92D-4F11-8F28-2A576BF22230}"/>
              </a:ext>
            </a:extLst>
          </p:cNvPr>
          <p:cNvSpPr/>
          <p:nvPr/>
        </p:nvSpPr>
        <p:spPr>
          <a:xfrm>
            <a:off x="575049" y="1677582"/>
            <a:ext cx="2052736" cy="23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CF6F841-DB12-4A91-B94F-94026B56BE1C}"/>
              </a:ext>
            </a:extLst>
          </p:cNvPr>
          <p:cNvSpPr/>
          <p:nvPr/>
        </p:nvSpPr>
        <p:spPr>
          <a:xfrm>
            <a:off x="5991560" y="2505670"/>
            <a:ext cx="2492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工作時間選項：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時薪→填寫當月總時數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日薪→填寫每日時數</a:t>
            </a:r>
          </a:p>
        </p:txBody>
      </p:sp>
      <p:sp>
        <p:nvSpPr>
          <p:cNvPr id="25" name="矩形 24"/>
          <p:cNvSpPr/>
          <p:nvPr/>
        </p:nvSpPr>
        <p:spPr>
          <a:xfrm>
            <a:off x="526049" y="5633402"/>
            <a:ext cx="806093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2205752" y="6097651"/>
            <a:ext cx="34804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勾選「第八項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乙方權益保障」</a:t>
            </a:r>
          </a:p>
        </p:txBody>
      </p:sp>
      <p:sp>
        <p:nvSpPr>
          <p:cNvPr id="35" name="向右箭號 7">
            <a:extLst>
              <a:ext uri="{FF2B5EF4-FFF2-40B4-BE49-F238E27FC236}">
                <a16:creationId xmlns:a16="http://schemas.microsoft.com/office/drawing/2014/main" id="{5AFC9524-76B8-4749-A1E5-886492B9F33E}"/>
              </a:ext>
            </a:extLst>
          </p:cNvPr>
          <p:cNvSpPr/>
          <p:nvPr/>
        </p:nvSpPr>
        <p:spPr>
          <a:xfrm rot="16200000">
            <a:off x="1933028" y="6138006"/>
            <a:ext cx="369332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A1F94BC-2AE4-43CB-AD9D-089B773A6607}"/>
              </a:ext>
            </a:extLst>
          </p:cNvPr>
          <p:cNvSpPr/>
          <p:nvPr/>
        </p:nvSpPr>
        <p:spPr>
          <a:xfrm>
            <a:off x="2105640" y="3356992"/>
            <a:ext cx="1314232" cy="23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1E598E8-03D6-46C6-AB56-25E42530A22E}"/>
              </a:ext>
            </a:extLst>
          </p:cNvPr>
          <p:cNvSpPr/>
          <p:nvPr/>
        </p:nvSpPr>
        <p:spPr>
          <a:xfrm>
            <a:off x="4769936" y="3356992"/>
            <a:ext cx="1314232" cy="269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24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8B0E8547-95F2-4C17-9D63-A27B9D810149}"/>
              </a:ext>
            </a:extLst>
          </p:cNvPr>
          <p:cNvGrpSpPr/>
          <p:nvPr/>
        </p:nvGrpSpPr>
        <p:grpSpPr>
          <a:xfrm>
            <a:off x="3174442" y="3590183"/>
            <a:ext cx="5832528" cy="2819782"/>
            <a:chOff x="3174442" y="3590183"/>
            <a:chExt cx="5832528" cy="281978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EA67044-7631-4188-AA19-96BB0226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442" y="3590183"/>
              <a:ext cx="5832528" cy="28197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6579B5E-D30D-49A3-A830-F10FEBFF0A07}"/>
                </a:ext>
              </a:extLst>
            </p:cNvPr>
            <p:cNvSpPr/>
            <p:nvPr/>
          </p:nvSpPr>
          <p:spPr>
            <a:xfrm>
              <a:off x="6545435" y="4490066"/>
              <a:ext cx="1277054" cy="299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7ADFC1E-01CA-4D91-AB9D-EB97938BF4D1}"/>
                </a:ext>
              </a:extLst>
            </p:cNvPr>
            <p:cNvSpPr/>
            <p:nvPr/>
          </p:nvSpPr>
          <p:spPr>
            <a:xfrm>
              <a:off x="6228184" y="4789233"/>
              <a:ext cx="2520280" cy="367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5C83FE14-9EA3-4C53-AA94-A4816AAAD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2" y="1186432"/>
            <a:ext cx="5604302" cy="2325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62406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列印契約填寫項目</a:t>
            </a:r>
            <a:r>
              <a:rPr lang="en-US" altLang="zh-TW" dirty="0">
                <a:latin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</a:rPr>
              <a:t>背面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88839" y="1880613"/>
            <a:ext cx="2703041" cy="212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779238" y="1469540"/>
            <a:ext cx="32864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請受聘者了解並勾選：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「十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個資法保護規定聲明」及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「十一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保密切結書」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C1DB56F-E873-4E24-B8D1-BCB45D3693A2}"/>
              </a:ext>
            </a:extLst>
          </p:cNvPr>
          <p:cNvSpPr/>
          <p:nvPr/>
        </p:nvSpPr>
        <p:spPr>
          <a:xfrm>
            <a:off x="4417511" y="6165304"/>
            <a:ext cx="3404978" cy="244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31839" y="5208687"/>
            <a:ext cx="3413596" cy="777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368215" y="5212119"/>
            <a:ext cx="17636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聘任主管用印</a:t>
            </a:r>
          </a:p>
        </p:txBody>
      </p:sp>
      <p:sp>
        <p:nvSpPr>
          <p:cNvPr id="22" name="矩形 21"/>
          <p:cNvSpPr/>
          <p:nvPr/>
        </p:nvSpPr>
        <p:spPr>
          <a:xfrm>
            <a:off x="4048035" y="3884075"/>
            <a:ext cx="5048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請受聘本人親筆簽名，非親簽退件處理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E7DAA6-B71C-40B2-B9C6-7F541F97CFAE}"/>
              </a:ext>
            </a:extLst>
          </p:cNvPr>
          <p:cNvSpPr/>
          <p:nvPr/>
        </p:nvSpPr>
        <p:spPr>
          <a:xfrm>
            <a:off x="827584" y="3216250"/>
            <a:ext cx="2346858" cy="212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C7ED60-FA12-4794-BE47-FA75F2980B11}"/>
              </a:ext>
            </a:extLst>
          </p:cNvPr>
          <p:cNvSpPr/>
          <p:nvPr/>
        </p:nvSpPr>
        <p:spPr>
          <a:xfrm>
            <a:off x="5762331" y="4287517"/>
            <a:ext cx="2626093" cy="244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39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檢附資料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3852" y="1843944"/>
            <a:ext cx="8454548" cy="155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請聘僱者擇一提供本人之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元大銀行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存摺帳戶。並至校務資訊系統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T.0.09.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廠商及校外人士銀行帳號維護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登錄，學生自行至</a:t>
            </a:r>
            <a:r>
              <a:rPr lang="zh-TW" altLang="en-US" sz="22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維護，如有相關疑問可洽出納組。</a:t>
            </a:r>
            <a:endParaRPr lang="en-US" altLang="zh-TW" sz="2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086318-0200-4698-886D-6254E5A47A3A}"/>
              </a:ext>
            </a:extLst>
          </p:cNvPr>
          <p:cNvSpPr/>
          <p:nvPr/>
        </p:nvSpPr>
        <p:spPr>
          <a:xfrm>
            <a:off x="403852" y="4869160"/>
            <a:ext cx="446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加保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健保者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，須提供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健保轉出單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12F2D9-E2FC-4469-BFE2-06B35B71DE66}"/>
              </a:ext>
            </a:extLst>
          </p:cNvPr>
          <p:cNvSpPr/>
          <p:nvPr/>
        </p:nvSpPr>
        <p:spPr>
          <a:xfrm>
            <a:off x="285600" y="140911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存摺帳戶提供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76D31-CBE9-4889-9461-23CC700ABBDC}"/>
              </a:ext>
            </a:extLst>
          </p:cNvPr>
          <p:cNvSpPr/>
          <p:nvPr/>
        </p:nvSpPr>
        <p:spPr>
          <a:xfrm>
            <a:off x="403852" y="3813764"/>
            <a:ext cx="533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聘任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外籍生、僑生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</a:p>
        </p:txBody>
      </p:sp>
    </p:spTree>
    <p:extLst>
      <p:ext uri="{BB962C8B-B14F-4D97-AF65-F5344CB8AC3E}">
        <p14:creationId xmlns:p14="http://schemas.microsoft.com/office/powerpoint/2010/main" val="290343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996952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三、臨時工簽到退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133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44428"/>
              </p:ext>
            </p:extLst>
          </p:nvPr>
        </p:nvGraphicFramePr>
        <p:xfrm>
          <a:off x="179512" y="2250331"/>
          <a:ext cx="8712489" cy="3775464"/>
        </p:xfrm>
        <a:graphic>
          <a:graphicData uri="http://schemas.openxmlformats.org/drawingml/2006/table">
            <a:tbl>
              <a:tblPr firstRow="1"/>
              <a:tblGrid>
                <a:gridCol w="2904163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開放查詢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登入帳號密碼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簽到退＆薪資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計畫人員差勤系統及薪資查詢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帳號密碼皆為身份證全碼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286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5821" y="1090161"/>
            <a:ext cx="8424936" cy="1109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臨時工</a:t>
            </a:r>
            <a:r>
              <a:rPr lang="en-US" altLang="zh-TW" sz="2400" dirty="0"/>
              <a:t>『</a:t>
            </a:r>
            <a:r>
              <a:rPr lang="zh-TW" altLang="en-US" sz="2400" dirty="0"/>
              <a:t>簽到退</a:t>
            </a:r>
            <a:r>
              <a:rPr lang="en-US" altLang="zh-TW" sz="2400" dirty="0"/>
              <a:t>』</a:t>
            </a:r>
            <a:r>
              <a:rPr lang="zh-TW" altLang="en-US" sz="2400" dirty="0"/>
              <a:t>請登入資訊系統</a:t>
            </a:r>
            <a:r>
              <a:rPr lang="en-US" altLang="zh-TW" sz="2400" dirty="0"/>
              <a:t>(</a:t>
            </a:r>
            <a:r>
              <a:rPr lang="en-US" altLang="zh-TW" sz="2400" dirty="0" err="1"/>
              <a:t>wac</a:t>
            </a:r>
            <a:r>
              <a:rPr lang="en-US" altLang="zh-TW" sz="2400" dirty="0"/>
              <a:t>)→</a:t>
            </a:r>
            <a:r>
              <a:rPr lang="zh-TW" altLang="en-US" sz="2400" dirty="0"/>
              <a:t>開放查詢→臨時、計畫人員簽到退＆薪資→登入帳號密碼</a:t>
            </a:r>
            <a:r>
              <a:rPr lang="en-US" altLang="zh-TW" sz="2400" dirty="0">
                <a:solidFill>
                  <a:srgbClr val="0000CC"/>
                </a:solidFill>
              </a:rPr>
              <a:t>(</a:t>
            </a:r>
            <a:r>
              <a:rPr lang="zh-TW" altLang="en-US" sz="2400" dirty="0">
                <a:solidFill>
                  <a:srgbClr val="0000CC"/>
                </a:solidFill>
              </a:rPr>
              <a:t>帳號密碼皆為身份證全碼</a:t>
            </a:r>
            <a:r>
              <a:rPr lang="en-US" altLang="zh-TW" sz="2400" dirty="0">
                <a:solidFill>
                  <a:srgbClr val="0000CC"/>
                </a:solidFill>
              </a:rPr>
              <a:t>)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97B38F4-1AEA-49F9-8A9E-472CF86D4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/>
          <a:stretch/>
        </p:blipFill>
        <p:spPr>
          <a:xfrm>
            <a:off x="3179019" y="3271408"/>
            <a:ext cx="2785962" cy="272633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77B8B54-A8AD-4660-BC24-D6E7C5D9D4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083" r="5019" b="18278"/>
          <a:stretch/>
        </p:blipFill>
        <p:spPr>
          <a:xfrm>
            <a:off x="239889" y="3170558"/>
            <a:ext cx="2808638" cy="265432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2967EB2-55E5-4381-B77F-35C848FB380B}"/>
              </a:ext>
            </a:extLst>
          </p:cNvPr>
          <p:cNvSpPr/>
          <p:nvPr/>
        </p:nvSpPr>
        <p:spPr>
          <a:xfrm>
            <a:off x="2068828" y="4862134"/>
            <a:ext cx="92479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6555344">
            <a:off x="2652638" y="4537886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71A893-7199-492D-B0F9-E3E18073A7B5}"/>
              </a:ext>
            </a:extLst>
          </p:cNvPr>
          <p:cNvSpPr/>
          <p:nvPr/>
        </p:nvSpPr>
        <p:spPr>
          <a:xfrm>
            <a:off x="3219053" y="5480722"/>
            <a:ext cx="2738472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7">
            <a:extLst>
              <a:ext uri="{FF2B5EF4-FFF2-40B4-BE49-F238E27FC236}">
                <a16:creationId xmlns:a16="http://schemas.microsoft.com/office/drawing/2014/main" id="{F461621F-21A7-4869-A723-0B1541D966F8}"/>
              </a:ext>
            </a:extLst>
          </p:cNvPr>
          <p:cNvSpPr/>
          <p:nvPr/>
        </p:nvSpPr>
        <p:spPr>
          <a:xfrm rot="6555344">
            <a:off x="5519955" y="5185407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0FC22F9F-744F-47B4-BCEE-A143671C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25405" r="14443" b="7078"/>
          <a:stretch/>
        </p:blipFill>
        <p:spPr>
          <a:xfrm>
            <a:off x="6383175" y="3188852"/>
            <a:ext cx="2041193" cy="279261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1E3B7C7-74BF-4AF5-8F85-A674A53F9ADD}"/>
              </a:ext>
            </a:extLst>
          </p:cNvPr>
          <p:cNvSpPr/>
          <p:nvPr/>
        </p:nvSpPr>
        <p:spPr>
          <a:xfrm>
            <a:off x="6561157" y="4453292"/>
            <a:ext cx="175525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7">
            <a:extLst>
              <a:ext uri="{FF2B5EF4-FFF2-40B4-BE49-F238E27FC236}">
                <a16:creationId xmlns:a16="http://schemas.microsoft.com/office/drawing/2014/main" id="{41BE5019-EBF2-424B-AF3D-E680A7EA53FD}"/>
              </a:ext>
            </a:extLst>
          </p:cNvPr>
          <p:cNvSpPr/>
          <p:nvPr/>
        </p:nvSpPr>
        <p:spPr>
          <a:xfrm rot="6555344">
            <a:off x="8217069" y="4037143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738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2556"/>
              </p:ext>
            </p:extLst>
          </p:nvPr>
        </p:nvGraphicFramePr>
        <p:xfrm>
          <a:off x="251520" y="1268759"/>
          <a:ext cx="8640000" cy="5040000"/>
        </p:xfrm>
        <a:graphic>
          <a:graphicData uri="http://schemas.openxmlformats.org/drawingml/2006/table">
            <a:tbl>
              <a:tblPr first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：</a:t>
                      </a: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勞動契約會依簽約日期顯示於列表</a:t>
                      </a:r>
                      <a:endParaRPr kumimoji="0" lang="en-US" altLang="zh-TW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請依約定好之上班時間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『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』</a:t>
                      </a: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3594705">
            <a:off x="6711014" y="2365060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  <a:endParaRPr lang="zh-TW" altLang="en-US" spc="-3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4E2D18-3E18-46F4-9F8A-F4F2C419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6474852" cy="4392488"/>
          </a:xfrm>
          <a:prstGeom prst="rect">
            <a:avLst/>
          </a:prstGeom>
        </p:spPr>
      </p:pic>
      <p:sp>
        <p:nvSpPr>
          <p:cNvPr id="12" name="向右箭號 10">
            <a:extLst>
              <a:ext uri="{FF2B5EF4-FFF2-40B4-BE49-F238E27FC236}">
                <a16:creationId xmlns:a16="http://schemas.microsoft.com/office/drawing/2014/main" id="{24075D36-1204-49A1-B57D-65A2610B797A}"/>
              </a:ext>
            </a:extLst>
          </p:cNvPr>
          <p:cNvSpPr/>
          <p:nvPr/>
        </p:nvSpPr>
        <p:spPr>
          <a:xfrm rot="7535500">
            <a:off x="5253087" y="298335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1D9A56-85C3-4094-948A-DF67D9DF7FC9}"/>
              </a:ext>
            </a:extLst>
          </p:cNvPr>
          <p:cNvSpPr/>
          <p:nvPr/>
        </p:nvSpPr>
        <p:spPr>
          <a:xfrm>
            <a:off x="3309453" y="3199048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1D4397-69BF-4A06-9056-AAA78D50115D}"/>
              </a:ext>
            </a:extLst>
          </p:cNvPr>
          <p:cNvSpPr/>
          <p:nvPr/>
        </p:nvSpPr>
        <p:spPr>
          <a:xfrm>
            <a:off x="3311520" y="4189109"/>
            <a:ext cx="569152" cy="38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59BD67-200E-44E4-87D7-4B94049DACCB}"/>
              </a:ext>
            </a:extLst>
          </p:cNvPr>
          <p:cNvSpPr/>
          <p:nvPr/>
        </p:nvSpPr>
        <p:spPr>
          <a:xfrm>
            <a:off x="3311520" y="5280655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951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簽到退管理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3588" y="2420888"/>
            <a:ext cx="8496824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工作指導人員，請於定期複核並驗算臨時工簽到退之資料，若有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異常情形，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請盡快查明並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協助補正，勿累積至月底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；若有編修，請更正確認後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若簽到退異常系統將自動寄</a:t>
            </a:r>
            <a:r>
              <a:rPr lang="en-US" altLang="zh-TW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通知主持人及申請人，請提醒臨時工避免打卡異常。</a:t>
            </a: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請務必避免深夜打卡或打卡超過晚上</a:t>
            </a: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endParaRPr lang="zh-TW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AE51AC-D940-448D-95DF-BA56F9E8BEC6}"/>
              </a:ext>
            </a:extLst>
          </p:cNvPr>
          <p:cNvSpPr/>
          <p:nvPr/>
        </p:nvSpPr>
        <p:spPr>
          <a:xfrm>
            <a:off x="395536" y="1664913"/>
            <a:ext cx="3661259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T.G.1.03.</a:t>
            </a:r>
            <a:r>
              <a:rPr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合約人員簽到退 </a:t>
            </a:r>
            <a:endParaRPr lang="en-US" altLang="zh-TW" sz="2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32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一、高教深耕計畫各構面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099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查詢簽到退紀錄表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18708D-7CED-47B9-95C8-64C79B2C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" y="2988776"/>
            <a:ext cx="7740352" cy="3275682"/>
          </a:xfrm>
          <a:prstGeom prst="rect">
            <a:avLst/>
          </a:prstGeom>
        </p:spPr>
      </p:pic>
      <p:sp>
        <p:nvSpPr>
          <p:cNvPr id="6" name="向右箭號 18">
            <a:extLst>
              <a:ext uri="{FF2B5EF4-FFF2-40B4-BE49-F238E27FC236}">
                <a16:creationId xmlns:a16="http://schemas.microsoft.com/office/drawing/2014/main" id="{87FD94E6-A6DF-45DA-A1D7-2CD688F825C4}"/>
              </a:ext>
            </a:extLst>
          </p:cNvPr>
          <p:cNvSpPr/>
          <p:nvPr/>
        </p:nvSpPr>
        <p:spPr>
          <a:xfrm rot="11573718">
            <a:off x="5580497" y="3357162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8DBC93-D303-432D-9EED-D223380BDCC5}"/>
              </a:ext>
            </a:extLst>
          </p:cNvPr>
          <p:cNvSpPr/>
          <p:nvPr/>
        </p:nvSpPr>
        <p:spPr>
          <a:xfrm>
            <a:off x="153752" y="1069025"/>
            <a:ext cx="7730616" cy="188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可用「查詢」功能調閱工讀生明細並可單筆「列印簽到表」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簽到時間：請複核並驗算時數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若有誤植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可調整時間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實際工作時數：採人工計算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KEY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入系統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備註：請務必填寫工作項目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B4684C-3847-4E0E-9751-DE13DC0A0C28}"/>
              </a:ext>
            </a:extLst>
          </p:cNvPr>
          <p:cNvSpPr/>
          <p:nvPr/>
        </p:nvSpPr>
        <p:spPr>
          <a:xfrm>
            <a:off x="1331640" y="3676135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47FAFD-635A-4EC2-9F6E-D0FD9C5A2F71}"/>
              </a:ext>
            </a:extLst>
          </p:cNvPr>
          <p:cNvSpPr/>
          <p:nvPr/>
        </p:nvSpPr>
        <p:spPr>
          <a:xfrm>
            <a:off x="839054" y="5732522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957C24-5368-4AB2-94A8-D24A410F7C49}"/>
              </a:ext>
            </a:extLst>
          </p:cNvPr>
          <p:cNvSpPr/>
          <p:nvPr/>
        </p:nvSpPr>
        <p:spPr>
          <a:xfrm>
            <a:off x="809510" y="6124407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60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列印簽到退紀錄表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8862" y="4725144"/>
            <a:ext cx="3960440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臨時工簽到退紀錄表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電腦跳出視窗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可按列印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B574ADB-A7B5-4F2A-8B0B-83325882B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4415"/>
            <a:ext cx="5837391" cy="2696868"/>
          </a:xfrm>
          <a:prstGeom prst="rect">
            <a:avLst/>
          </a:prstGeom>
        </p:spPr>
      </p:pic>
      <p:sp>
        <p:nvSpPr>
          <p:cNvPr id="12" name="向右箭號 18">
            <a:extLst>
              <a:ext uri="{FF2B5EF4-FFF2-40B4-BE49-F238E27FC236}">
                <a16:creationId xmlns:a16="http://schemas.microsoft.com/office/drawing/2014/main" id="{556D55CD-6814-4027-BE77-DB106C344A83}"/>
              </a:ext>
            </a:extLst>
          </p:cNvPr>
          <p:cNvSpPr/>
          <p:nvPr/>
        </p:nvSpPr>
        <p:spPr>
          <a:xfrm rot="11573718">
            <a:off x="4019262" y="129151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786A561-B098-4FC2-9189-033EFC294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83" y="3394315"/>
            <a:ext cx="4127780" cy="29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7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11024DF-CB3C-4962-A544-DBAEB71A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53" y="1196752"/>
            <a:ext cx="3651012" cy="5198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簽到退紀錄表核對及送件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1065172">
            <a:off x="7980275" y="417586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9511" y="1405220"/>
            <a:ext cx="4481551" cy="480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-29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請於系統登入薪資冊金額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同步完成核對工讀生簽到退內容是否與合約相符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須至當月月底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紙本簽章：</a:t>
            </a:r>
            <a:r>
              <a:rPr lang="zh-TW" altLang="en-US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工讀生本人</a:t>
            </a:r>
            <a:r>
              <a:rPr lang="en-US" altLang="zh-TW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工作指導人員及計畫主持人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並核對系統薪資無誤後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;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送予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複核薪資金額</a:t>
            </a:r>
            <a:endParaRPr lang="en-US" altLang="zh-TW" sz="2200" b="1" spc="-150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每月月底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(30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日或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請列印整月簽到退記錄至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</a:p>
        </p:txBody>
      </p:sp>
      <p:sp>
        <p:nvSpPr>
          <p:cNvPr id="20" name="矩形 19"/>
          <p:cNvSpPr/>
          <p:nvPr/>
        </p:nvSpPr>
        <p:spPr>
          <a:xfrm>
            <a:off x="539726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工讀生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親簽</a:t>
            </a:r>
          </a:p>
        </p:txBody>
      </p:sp>
      <p:sp>
        <p:nvSpPr>
          <p:cNvPr id="22" name="矩形 21"/>
          <p:cNvSpPr/>
          <p:nvPr/>
        </p:nvSpPr>
        <p:spPr>
          <a:xfrm>
            <a:off x="6246269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用印</a:t>
            </a:r>
          </a:p>
        </p:txBody>
      </p:sp>
      <p:sp>
        <p:nvSpPr>
          <p:cNvPr id="24" name="矩形 23"/>
          <p:cNvSpPr/>
          <p:nvPr/>
        </p:nvSpPr>
        <p:spPr>
          <a:xfrm>
            <a:off x="719678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聘用主管用印</a:t>
            </a:r>
          </a:p>
        </p:txBody>
      </p:sp>
      <p:sp>
        <p:nvSpPr>
          <p:cNvPr id="5" name="矩形 4"/>
          <p:cNvSpPr/>
          <p:nvPr/>
        </p:nvSpPr>
        <p:spPr>
          <a:xfrm>
            <a:off x="5292080" y="1772816"/>
            <a:ext cx="72008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23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505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簽到退紀錄表注意事項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5" y="1268760"/>
            <a:ext cx="9036496" cy="4629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乙方正常工作時間，</a:t>
            </a:r>
            <a:r>
              <a:rPr lang="zh-TW" altLang="en-US" sz="2800" dirty="0">
                <a:solidFill>
                  <a:srgbClr val="0000CC"/>
                </a:solidFill>
              </a:rPr>
              <a:t>每日不超過</a:t>
            </a:r>
            <a:r>
              <a:rPr lang="en-US" altLang="zh-TW" sz="2800" dirty="0">
                <a:solidFill>
                  <a:srgbClr val="0000CC"/>
                </a:solidFill>
              </a:rPr>
              <a:t>8</a:t>
            </a:r>
            <a:r>
              <a:rPr lang="zh-TW" altLang="en-US" sz="2800" dirty="0">
                <a:solidFill>
                  <a:srgbClr val="0000CC"/>
                </a:solidFill>
              </a:rPr>
              <a:t>小時，每週不得超過</a:t>
            </a:r>
            <a:r>
              <a:rPr lang="en-US" altLang="zh-TW" sz="2800" dirty="0">
                <a:solidFill>
                  <a:srgbClr val="0000CC"/>
                </a:solidFill>
              </a:rPr>
              <a:t>40</a:t>
            </a:r>
            <a:r>
              <a:rPr lang="zh-TW" altLang="en-US" sz="2800" dirty="0">
                <a:solidFill>
                  <a:srgbClr val="0000CC"/>
                </a:solidFill>
              </a:rPr>
              <a:t>小時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每</a:t>
            </a:r>
            <a:r>
              <a:rPr lang="en-US" altLang="zh-TW" sz="2800" dirty="0"/>
              <a:t>7</a:t>
            </a:r>
            <a:r>
              <a:rPr lang="zh-TW" altLang="en-US" sz="2800" dirty="0"/>
              <a:t>日中至少應有</a:t>
            </a:r>
            <a:r>
              <a:rPr lang="en-US" altLang="zh-TW" sz="2800" dirty="0"/>
              <a:t>2</a:t>
            </a:r>
            <a:r>
              <a:rPr lang="zh-TW" altLang="en-US" sz="2800" dirty="0"/>
              <a:t>日之休息，其中</a:t>
            </a:r>
            <a:r>
              <a:rPr lang="en-US" altLang="zh-TW" sz="2800" dirty="0"/>
              <a:t>1</a:t>
            </a:r>
            <a:r>
              <a:rPr lang="zh-TW" altLang="en-US" sz="2800" dirty="0"/>
              <a:t>日為例假，</a:t>
            </a:r>
            <a:r>
              <a:rPr lang="en-US" altLang="zh-TW" sz="2800" dirty="0"/>
              <a:t>1</a:t>
            </a:r>
            <a:r>
              <a:rPr lang="zh-TW" altLang="en-US" sz="2800" dirty="0"/>
              <a:t>日為休息日，</a:t>
            </a:r>
            <a:r>
              <a:rPr lang="zh-TW" altLang="en-US" sz="2800" dirty="0">
                <a:solidFill>
                  <a:srgbClr val="0000CC"/>
                </a:solidFill>
              </a:rPr>
              <a:t>國定假日不可排班</a:t>
            </a:r>
            <a:r>
              <a:rPr lang="zh-TW" altLang="en-US" sz="2800" dirty="0"/>
              <a:t>，並依勞動基準法、勞工請假規則及性別工作平等法給假。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乙方連續</a:t>
            </a:r>
            <a:r>
              <a:rPr lang="zh-TW" altLang="en-US" sz="2800" dirty="0">
                <a:solidFill>
                  <a:srgbClr val="0000CC"/>
                </a:solidFill>
              </a:rPr>
              <a:t>工作</a:t>
            </a:r>
            <a:r>
              <a:rPr lang="en-US" altLang="zh-TW" sz="2800" dirty="0">
                <a:solidFill>
                  <a:srgbClr val="0000CC"/>
                </a:solidFill>
              </a:rPr>
              <a:t>4</a:t>
            </a:r>
            <a:r>
              <a:rPr lang="zh-TW" altLang="en-US" sz="2800" dirty="0">
                <a:solidFill>
                  <a:srgbClr val="0000CC"/>
                </a:solidFill>
              </a:rPr>
              <a:t>小時，至少應有</a:t>
            </a:r>
            <a:r>
              <a:rPr lang="en-US" altLang="zh-TW" sz="2800" dirty="0">
                <a:solidFill>
                  <a:srgbClr val="0000CC"/>
                </a:solidFill>
              </a:rPr>
              <a:t>30</a:t>
            </a:r>
            <a:r>
              <a:rPr lang="zh-TW" altLang="en-US" sz="2800" dirty="0">
                <a:solidFill>
                  <a:srgbClr val="0000CC"/>
                </a:solidFill>
              </a:rPr>
              <a:t>分鐘之休息。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32040" y="4581128"/>
            <a:ext cx="38667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國定假日出勤薪資雙倍</a:t>
            </a:r>
          </a:p>
        </p:txBody>
      </p:sp>
      <p:sp>
        <p:nvSpPr>
          <p:cNvPr id="6" name="矩形 5"/>
          <p:cNvSpPr/>
          <p:nvPr/>
        </p:nvSpPr>
        <p:spPr>
          <a:xfrm>
            <a:off x="1573563" y="1912941"/>
            <a:ext cx="4934364" cy="1305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僑、外生每週不得超過</a:t>
            </a: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800" b="1" spc="-15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時數涵蓋於本校各單位兼差</a:t>
            </a:r>
          </a:p>
        </p:txBody>
      </p:sp>
    </p:spTree>
    <p:extLst>
      <p:ext uri="{BB962C8B-B14F-4D97-AF65-F5344CB8AC3E}">
        <p14:creationId xmlns:p14="http://schemas.microsoft.com/office/powerpoint/2010/main" val="4285038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四、薪資冊維護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185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9" y="1190636"/>
            <a:ext cx="91440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spc="-150" dirty="0">
                <a:hlinkClick r:id="rId2"/>
              </a:rPr>
              <a:t>T.G.1.02.</a:t>
            </a:r>
            <a:r>
              <a:rPr lang="zh-TW" altLang="en-US" sz="2400" spc="-150" dirty="0">
                <a:hlinkClick r:id="rId2"/>
              </a:rPr>
              <a:t>合約</a:t>
            </a:r>
            <a:r>
              <a:rPr lang="en-US" altLang="zh-TW" sz="2400" spc="-150" dirty="0">
                <a:hlinkClick r:id="rId2"/>
              </a:rPr>
              <a:t>(</a:t>
            </a:r>
            <a:r>
              <a:rPr lang="zh-TW" altLang="en-US" sz="2400" spc="-150" dirty="0">
                <a:hlinkClick r:id="rId2"/>
              </a:rPr>
              <a:t>聘書</a:t>
            </a:r>
            <a:r>
              <a:rPr lang="en-US" altLang="zh-TW" sz="2400" spc="-150" dirty="0">
                <a:hlinkClick r:id="rId2"/>
              </a:rPr>
              <a:t>)</a:t>
            </a:r>
            <a:r>
              <a:rPr lang="zh-TW" altLang="en-US" sz="2400" spc="-150" dirty="0">
                <a:hlinkClick r:id="rId2"/>
              </a:rPr>
              <a:t>薪資冊維護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每月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26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-29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日開放薪資維護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如遇連續假期日期調整將提前通知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系統計算若有出入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請自行修改薪資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注意需與簽到退時數金額相符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人資室出清冊：</a:t>
            </a:r>
            <a:r>
              <a:rPr lang="zh-TW" altLang="en-US" sz="2400" spc="-150" dirty="0"/>
              <a:t>原則上皆使用此方式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由</a:t>
            </a:r>
            <a:r>
              <a:rPr lang="zh-TW" altLang="en-US" sz="2400" u="sng" spc="-150" dirty="0"/>
              <a:t>人資室</a:t>
            </a:r>
            <a:r>
              <a:rPr lang="zh-TW" altLang="en-US" sz="2400" spc="-150" dirty="0"/>
              <a:t>統一轉出薪資清冊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自行出憑證：</a:t>
            </a:r>
            <a:r>
              <a:rPr lang="zh-TW" altLang="en-US" sz="2400" spc="-150" dirty="0"/>
              <a:t>薪資維護異常、</a:t>
            </a:r>
            <a:r>
              <a:rPr lang="en-US" altLang="zh-TW" sz="2400" spc="-150" dirty="0"/>
              <a:t>12</a:t>
            </a:r>
            <a:r>
              <a:rPr lang="zh-TW" altLang="en-US" sz="2400" spc="-150" dirty="0"/>
              <a:t>月份之薪資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鑒於年底關帳因素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使用。需自行</a:t>
            </a:r>
            <a:r>
              <a:rPr lang="zh-TW" altLang="en-US" sz="2400" spc="-150" dirty="0">
                <a:latin typeface="微軟正黑體" pitchFamily="34" charset="-120"/>
              </a:rPr>
              <a:t>列印憑證並核章</a:t>
            </a:r>
            <a:r>
              <a:rPr lang="zh-TW" altLang="en-US" sz="2400" spc="-150" dirty="0"/>
              <a:t> 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工讀生簽到退表單：</a:t>
            </a:r>
            <a:r>
              <a:rPr lang="zh-TW" altLang="en-US" sz="2400" spc="-150" dirty="0"/>
              <a:t>請依規定於每月月底前</a:t>
            </a:r>
            <a:r>
              <a:rPr lang="en-US" altLang="zh-TW" sz="2400" spc="-150" dirty="0"/>
              <a:t>(30</a:t>
            </a:r>
            <a:r>
              <a:rPr lang="zh-TW" altLang="en-US" sz="2400" spc="-150" dirty="0"/>
              <a:t>或</a:t>
            </a:r>
            <a:r>
              <a:rPr lang="en-US" altLang="zh-TW" sz="2400" spc="-150" dirty="0"/>
              <a:t>31</a:t>
            </a:r>
            <a:r>
              <a:rPr lang="zh-TW" altLang="en-US" sz="2400" spc="-150" dirty="0"/>
              <a:t>日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交予</a:t>
            </a:r>
            <a:r>
              <a:rPr lang="zh-TW" altLang="en-US" sz="2400" u="sng" spc="-150" dirty="0"/>
              <a:t>高教深耕計畫執行辦公室</a:t>
            </a:r>
            <a:r>
              <a:rPr lang="zh-TW" altLang="en-US" sz="2400" spc="-150" dirty="0"/>
              <a:t>複核及送件會計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建議於</a:t>
            </a:r>
            <a:r>
              <a:rPr lang="en-US" altLang="zh-TW" sz="2400" spc="-150" dirty="0"/>
              <a:t>26</a:t>
            </a:r>
            <a:r>
              <a:rPr lang="zh-TW" altLang="en-US" sz="2400" spc="-150" dirty="0"/>
              <a:t>日轉薪資冊前自行確認經費餘額是否足以支應臨時工薪資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含雇主負擔</a:t>
            </a:r>
            <a:r>
              <a:rPr lang="en-US" altLang="zh-TW" sz="2400" spc="-150" dirty="0"/>
              <a:t>)</a:t>
            </a:r>
            <a:endParaRPr lang="zh-TW" altLang="en-US" sz="2400" spc="-1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831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92" y="1111826"/>
            <a:ext cx="8784976" cy="29767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spc="-150" dirty="0"/>
              <a:t>系統欄位相互連動：</a:t>
            </a:r>
            <a:endParaRPr lang="en-US" altLang="zh-TW" sz="2200" spc="-15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u="sng" spc="-150" dirty="0">
                <a:solidFill>
                  <a:srgbClr val="0000CC"/>
                </a:solidFill>
              </a:rPr>
              <a:t>T.G.1.02.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(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聘書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)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薪資冊維護</a:t>
            </a:r>
            <a:r>
              <a:rPr lang="zh-TW" altLang="en-US" sz="2200" spc="-150" dirty="0"/>
              <a:t>與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T.G.1.03.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合約人員簽到退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200" spc="-150" dirty="0"/>
              <a:t>系統將勾稽「</a:t>
            </a:r>
            <a:r>
              <a:rPr lang="en-US" altLang="zh-TW" sz="2200" spc="-150" dirty="0"/>
              <a:t>T.G.1.03</a:t>
            </a:r>
            <a:r>
              <a:rPr lang="zh-TW" altLang="en-US" sz="2200" spc="-150" dirty="0"/>
              <a:t>合約人員簽到退」系統實際已簽到退之時數核算薪資。請承辦人員確認及維護其聘任人員的薪資與簽到退。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7544" y="3429000"/>
            <a:ext cx="533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若顯示簽到退異常或薪資不符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請盡速查明原因</a:t>
            </a:r>
          </a:p>
        </p:txBody>
      </p:sp>
    </p:spTree>
    <p:extLst>
      <p:ext uri="{BB962C8B-B14F-4D97-AF65-F5344CB8AC3E}">
        <p14:creationId xmlns:p14="http://schemas.microsoft.com/office/powerpoint/2010/main" val="187609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F2D3D41-C4F2-4EEA-8B17-0BAA7A7A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929"/>
            <a:ext cx="9144000" cy="4540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75" y="72753"/>
            <a:ext cx="5402729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人資出清冊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105375" y="1146759"/>
            <a:ext cx="3960440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u="sng" spc="-150" dirty="0"/>
              <a:t>人資室</a:t>
            </a:r>
            <a:r>
              <a:rPr lang="zh-TW" altLang="en-US" spc="-150" dirty="0"/>
              <a:t>出清冊範例：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281512" y="1058377"/>
            <a:ext cx="396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存檔後無法修正，</a:t>
            </a:r>
            <a:endParaRPr lang="en-US" altLang="zh-TW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請務必確保資料正確</a:t>
            </a:r>
            <a:r>
              <a:rPr lang="en-US" altLang="zh-TW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 </a:t>
            </a:r>
            <a:endParaRPr lang="zh-TW" altLang="en-US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89AEB8A-320E-445F-8E79-C1340D729FAC}"/>
              </a:ext>
            </a:extLst>
          </p:cNvPr>
          <p:cNvSpPr/>
          <p:nvPr/>
        </p:nvSpPr>
        <p:spPr>
          <a:xfrm>
            <a:off x="2418959" y="377850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479692C-9B5D-4862-A848-C90AE34BACB4}"/>
              </a:ext>
            </a:extLst>
          </p:cNvPr>
          <p:cNvSpPr/>
          <p:nvPr/>
        </p:nvSpPr>
        <p:spPr>
          <a:xfrm>
            <a:off x="6901692" y="399123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45DD6F0-377E-489C-9179-801C60B01E24}"/>
              </a:ext>
            </a:extLst>
          </p:cNvPr>
          <p:cNvSpPr/>
          <p:nvPr/>
        </p:nvSpPr>
        <p:spPr>
          <a:xfrm>
            <a:off x="8042987" y="479388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61203EF-8237-4F79-A2B5-9A09FF20C65E}"/>
              </a:ext>
            </a:extLst>
          </p:cNvPr>
          <p:cNvSpPr/>
          <p:nvPr/>
        </p:nvSpPr>
        <p:spPr>
          <a:xfrm>
            <a:off x="525961" y="453905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EACE6C1-4FEC-4FCF-ACFB-87392CCD4DE3}"/>
              </a:ext>
            </a:extLst>
          </p:cNvPr>
          <p:cNvSpPr/>
          <p:nvPr/>
        </p:nvSpPr>
        <p:spPr>
          <a:xfrm>
            <a:off x="345941" y="55337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D16D8A3-B698-4E09-84E7-FBCB84D5EFC0}"/>
              </a:ext>
            </a:extLst>
          </p:cNvPr>
          <p:cNvSpPr txBox="1"/>
          <p:nvPr/>
        </p:nvSpPr>
        <p:spPr>
          <a:xfrm>
            <a:off x="613340" y="55049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下一筆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8AA057F-F98F-4F4B-AAFE-407645191500}"/>
              </a:ext>
            </a:extLst>
          </p:cNvPr>
          <p:cNvSpPr txBox="1"/>
          <p:nvPr/>
        </p:nvSpPr>
        <p:spPr>
          <a:xfrm>
            <a:off x="2735591" y="37738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77DA901-F252-42AC-939E-783AB87FB803}"/>
              </a:ext>
            </a:extLst>
          </p:cNvPr>
          <p:cNvSpPr txBox="1"/>
          <p:nvPr/>
        </p:nvSpPr>
        <p:spPr>
          <a:xfrm>
            <a:off x="7180075" y="40048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選人資室出清冊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A93A8CD-98BB-4674-997A-53803BCA49F0}"/>
              </a:ext>
            </a:extLst>
          </p:cNvPr>
          <p:cNvSpPr txBox="1"/>
          <p:nvPr/>
        </p:nvSpPr>
        <p:spPr>
          <a:xfrm>
            <a:off x="8345457" y="479887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DDAE2A8-0413-4FF4-A6C9-A459ABA29834}"/>
              </a:ext>
            </a:extLst>
          </p:cNvPr>
          <p:cNvSpPr txBox="1"/>
          <p:nvPr/>
        </p:nvSpPr>
        <p:spPr>
          <a:xfrm>
            <a:off x="817906" y="45297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</p:spTree>
    <p:extLst>
      <p:ext uri="{BB962C8B-B14F-4D97-AF65-F5344CB8AC3E}">
        <p14:creationId xmlns:p14="http://schemas.microsoft.com/office/powerpoint/2010/main" val="1199968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自行列印憑證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7138" y="1147133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15" name="矩形 14"/>
          <p:cNvSpPr/>
          <p:nvPr/>
        </p:nvSpPr>
        <p:spPr>
          <a:xfrm>
            <a:off x="4932040" y="1113464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057B56-0688-4C09-9C31-FC6E6EB5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329"/>
            <a:ext cx="9144000" cy="406212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C17D4239-41E8-4719-8B2F-4017B9E41CF5}"/>
              </a:ext>
            </a:extLst>
          </p:cNvPr>
          <p:cNvSpPr/>
          <p:nvPr/>
        </p:nvSpPr>
        <p:spPr>
          <a:xfrm>
            <a:off x="2375416" y="445804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7A52C68-0D6E-459A-98F8-314BC63705F0}"/>
              </a:ext>
            </a:extLst>
          </p:cNvPr>
          <p:cNvSpPr/>
          <p:nvPr/>
        </p:nvSpPr>
        <p:spPr>
          <a:xfrm>
            <a:off x="6777671" y="46351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D0F5F-5D11-44C5-B077-469265469592}"/>
              </a:ext>
            </a:extLst>
          </p:cNvPr>
          <p:cNvSpPr/>
          <p:nvPr/>
        </p:nvSpPr>
        <p:spPr>
          <a:xfrm>
            <a:off x="8064328" y="532642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BB2C8F6-D98E-4DA2-BA1C-1AF191C1F479}"/>
              </a:ext>
            </a:extLst>
          </p:cNvPr>
          <p:cNvSpPr/>
          <p:nvPr/>
        </p:nvSpPr>
        <p:spPr>
          <a:xfrm>
            <a:off x="90260" y="466435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BA921F6-7325-4E8D-A744-395E9F68BD74}"/>
              </a:ext>
            </a:extLst>
          </p:cNvPr>
          <p:cNvSpPr/>
          <p:nvPr/>
        </p:nvSpPr>
        <p:spPr>
          <a:xfrm>
            <a:off x="3155659" y="232548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756E850-ED01-4ADC-B47B-95208E1B9A34}"/>
              </a:ext>
            </a:extLst>
          </p:cNvPr>
          <p:cNvSpPr/>
          <p:nvPr/>
        </p:nvSpPr>
        <p:spPr>
          <a:xfrm>
            <a:off x="5744596" y="226946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2FD3B15-0CF0-46F1-ABD8-95C4B7ECEF52}"/>
              </a:ext>
            </a:extLst>
          </p:cNvPr>
          <p:cNvSpPr txBox="1"/>
          <p:nvPr/>
        </p:nvSpPr>
        <p:spPr>
          <a:xfrm>
            <a:off x="2627784" y="44533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AF9E0C9-F537-4654-916D-50291AB2497F}"/>
              </a:ext>
            </a:extLst>
          </p:cNvPr>
          <p:cNvSpPr txBox="1"/>
          <p:nvPr/>
        </p:nvSpPr>
        <p:spPr>
          <a:xfrm>
            <a:off x="7037882" y="46532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選自行列印憑證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DB1A6D8-DCB4-4DA3-B329-92424A9F3844}"/>
              </a:ext>
            </a:extLst>
          </p:cNvPr>
          <p:cNvSpPr txBox="1"/>
          <p:nvPr/>
        </p:nvSpPr>
        <p:spPr>
          <a:xfrm>
            <a:off x="8349667" y="537883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3F23B6D-B7E0-43E6-90FD-C386FA263FD2}"/>
              </a:ext>
            </a:extLst>
          </p:cNvPr>
          <p:cNvSpPr txBox="1"/>
          <p:nvPr/>
        </p:nvSpPr>
        <p:spPr>
          <a:xfrm>
            <a:off x="369127" y="46643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B77D610-2E32-4771-AB7D-5A442829E6A9}"/>
              </a:ext>
            </a:extLst>
          </p:cNvPr>
          <p:cNvSpPr txBox="1"/>
          <p:nvPr/>
        </p:nvSpPr>
        <p:spPr>
          <a:xfrm>
            <a:off x="6022100" y="226017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按憑證轉出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4093F4-8992-4805-9E68-561083EAF9F7}"/>
              </a:ext>
            </a:extLst>
          </p:cNvPr>
          <p:cNvSpPr txBox="1"/>
          <p:nvPr/>
        </p:nvSpPr>
        <p:spPr>
          <a:xfrm>
            <a:off x="3449002" y="23254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按查詢</a:t>
            </a:r>
          </a:p>
        </p:txBody>
      </p:sp>
      <p:sp>
        <p:nvSpPr>
          <p:cNvPr id="3" name="矩形 2"/>
          <p:cNvSpPr/>
          <p:nvPr/>
        </p:nvSpPr>
        <p:spPr>
          <a:xfrm>
            <a:off x="1314736" y="4963557"/>
            <a:ext cx="72008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5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F324E4D-75A3-43E5-A284-8C86672C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592"/>
            <a:ext cx="9144000" cy="40621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600" dirty="0"/>
              <a:t>-</a:t>
            </a:r>
            <a:r>
              <a:rPr lang="zh-TW" altLang="en-US" sz="3600" dirty="0"/>
              <a:t>轉出憑證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2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62F71FD-B49F-4A7D-A2CB-5FF6ACF2891F}"/>
              </a:ext>
            </a:extLst>
          </p:cNvPr>
          <p:cNvSpPr/>
          <p:nvPr/>
        </p:nvSpPr>
        <p:spPr>
          <a:xfrm>
            <a:off x="2560442" y="4002283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點選四張憑證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藍色憑證號碼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，並列印紙本。</a:t>
            </a:r>
          </a:p>
        </p:txBody>
      </p:sp>
      <p:sp>
        <p:nvSpPr>
          <p:cNvPr id="27" name="向右箭號 8">
            <a:extLst>
              <a:ext uri="{FF2B5EF4-FFF2-40B4-BE49-F238E27FC236}">
                <a16:creationId xmlns:a16="http://schemas.microsoft.com/office/drawing/2014/main" id="{2C04D4D7-F910-420A-9521-635072220B0E}"/>
              </a:ext>
            </a:extLst>
          </p:cNvPr>
          <p:cNvSpPr/>
          <p:nvPr/>
        </p:nvSpPr>
        <p:spPr>
          <a:xfrm rot="5400000">
            <a:off x="4503340" y="447016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43C584-B3B6-47E1-B071-14B666F735AC}"/>
              </a:ext>
            </a:extLst>
          </p:cNvPr>
          <p:cNvSpPr/>
          <p:nvPr/>
        </p:nvSpPr>
        <p:spPr>
          <a:xfrm>
            <a:off x="5076056" y="1246038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</p:spTree>
    <p:extLst>
      <p:ext uri="{BB962C8B-B14F-4D97-AF65-F5344CB8AC3E}">
        <p14:creationId xmlns:p14="http://schemas.microsoft.com/office/powerpoint/2010/main" val="80678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76" y="116632"/>
            <a:ext cx="6120000" cy="972000"/>
          </a:xfrm>
        </p:spPr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C7D2EA-0F48-41A8-A5A6-64F2C37F5564}"/>
              </a:ext>
            </a:extLst>
          </p:cNvPr>
          <p:cNvSpPr txBox="1"/>
          <p:nvPr/>
        </p:nvSpPr>
        <p:spPr>
          <a:xfrm>
            <a:off x="1043608" y="113410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E9DE082A-05BE-4692-9F7F-436B15F7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23921"/>
              </p:ext>
            </p:extLst>
          </p:nvPr>
        </p:nvGraphicFramePr>
        <p:xfrm>
          <a:off x="107776" y="1548900"/>
          <a:ext cx="8928720" cy="4832425"/>
        </p:xfrm>
        <a:graphic>
          <a:graphicData uri="http://schemas.openxmlformats.org/drawingml/2006/table">
            <a:tbl>
              <a:tblPr firstRow="1"/>
              <a:tblGrid>
                <a:gridCol w="5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05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563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總體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6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執行辦公室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115800134U1UB002-A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林志隆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總計畫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教育精進積蓄健康永續關鍵力總計畫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115840072U1UB002-A1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陳正生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跨域多元　彈性教育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115785009U1UB002-A1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葉竹來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人本深耕　跨域創新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115865021U1UB002-A1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呂佩穎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115960216U1UB002-A1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蔡明儒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86591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智慧博雅　永續通識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115915023U1UB002-A1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蔡蕙如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國際人才　文化塑造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115945032U1UB002-A1	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高佳麟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9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離職申請 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提早解約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1844824"/>
            <a:ext cx="5235923" cy="404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離職書助理編號部分請填上「身分證字號」，也須符合離職日前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點前送件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承辦單位讓計畫主持人用印後，送至總辦收件，再由總辦送件人資室辦理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離職申請書，若有任何「修改處」均需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雙方用印</a:t>
            </a:r>
            <a:r>
              <a:rPr lang="en-US" altLang="zh-TW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7B4FE4-62A0-4FA1-A59D-FE34E624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2" y="1196752"/>
            <a:ext cx="3613174" cy="5174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F4011C4-56DA-4AED-B27B-8CE626DD2835}"/>
              </a:ext>
            </a:extLst>
          </p:cNvPr>
          <p:cNvSpPr/>
          <p:nvPr/>
        </p:nvSpPr>
        <p:spPr>
          <a:xfrm>
            <a:off x="7001827" y="1772816"/>
            <a:ext cx="1026557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A300C3-E661-406A-BE6B-A9D14F27D2DE}"/>
              </a:ext>
            </a:extLst>
          </p:cNvPr>
          <p:cNvSpPr txBox="1"/>
          <p:nvPr/>
        </p:nvSpPr>
        <p:spPr>
          <a:xfrm>
            <a:off x="7385972" y="1772816"/>
            <a:ext cx="7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</a:p>
        </p:txBody>
      </p:sp>
    </p:spTree>
    <p:extLst>
      <p:ext uri="{BB962C8B-B14F-4D97-AF65-F5344CB8AC3E}">
        <p14:creationId xmlns:p14="http://schemas.microsoft.com/office/powerpoint/2010/main" val="989487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相關人員諮詢方式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34579"/>
              </p:ext>
            </p:extLst>
          </p:nvPr>
        </p:nvGraphicFramePr>
        <p:xfrm>
          <a:off x="467604" y="1423534"/>
          <a:ext cx="8208792" cy="4463106"/>
        </p:xfrm>
        <a:graphic>
          <a:graphicData uri="http://schemas.openxmlformats.org/drawingml/2006/table">
            <a:tbl>
              <a:tblPr firstRow="1"/>
              <a:tblGrid>
                <a:gridCol w="272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436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53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執行辦公室</a:t>
                      </a: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人資室</a:t>
                      </a: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各式表單下載</a:t>
                      </a:r>
                      <a:endParaRPr kumimoji="0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https://hesp.kmu.edu.tw/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相關資訊參考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4"/>
                        </a:rPr>
                        <a:t>人資室各式表單下載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339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  <a:t>全容萱助理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500" b="1" i="0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2057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300" b="1" i="0" u="sng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R051067</a:t>
                      </a:r>
                      <a:r>
                        <a:rPr lang="en-US" altLang="zh-TW" sz="13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5"/>
                        </a:rPr>
                        <a:t>@kmu.edu.tw</a:t>
                      </a:r>
                      <a:endParaRPr lang="zh-TW" altLang="en-US" sz="1500" b="1" u="sng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5908" marR="7590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謝孟君組員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 2071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6"/>
                        </a:rPr>
                        <a:t>mchsieh@kmu.edu.tw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75908" marR="7590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75908" marR="759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48952" y="2556582"/>
            <a:ext cx="2592288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若有疑問請先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聯絡執行辦公室</a:t>
            </a:r>
          </a:p>
        </p:txBody>
      </p:sp>
      <p:sp>
        <p:nvSpPr>
          <p:cNvPr id="10" name="矩形 9"/>
          <p:cNvSpPr/>
          <p:nvPr/>
        </p:nvSpPr>
        <p:spPr>
          <a:xfrm>
            <a:off x="3197385" y="2556582"/>
            <a:ext cx="2749230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請避免直接寄信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br>
              <a:rPr lang="en-US" altLang="zh-TW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請優先詢問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執行辦公室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C3EDBE-F3B3-4CD1-8C11-22F35B30D4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24949"/>
          <a:stretch/>
        </p:blipFill>
        <p:spPr>
          <a:xfrm>
            <a:off x="6094856" y="2564569"/>
            <a:ext cx="2433298" cy="28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6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敬</a:t>
            </a:r>
            <a:r>
              <a:rPr lang="zh-TW" altLang="en-US" sz="5000" dirty="0">
                <a:solidFill>
                  <a:srgbClr val="C00000"/>
                </a:solidFill>
              </a:rPr>
              <a:t>．</a:t>
            </a:r>
            <a:r>
              <a:rPr lang="zh-TW" altLang="en-US" dirty="0">
                <a:solidFill>
                  <a:srgbClr val="C00000"/>
                </a:solidFill>
              </a:rPr>
              <a:t>請</a:t>
            </a:r>
            <a:r>
              <a:rPr lang="zh-TW" altLang="en-US" sz="5000" dirty="0">
                <a:solidFill>
                  <a:srgbClr val="C00000"/>
                </a:solidFill>
              </a:rPr>
              <a:t>．指．導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CF4B93-BF75-4AA0-9782-E97355B1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E9D6063-2734-4DE9-BA1E-63E82F23F614}"/>
              </a:ext>
            </a:extLst>
          </p:cNvPr>
          <p:cNvSpPr txBox="1">
            <a:spLocks/>
          </p:cNvSpPr>
          <p:nvPr/>
        </p:nvSpPr>
        <p:spPr>
          <a:xfrm>
            <a:off x="0" y="131884"/>
            <a:ext cx="612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B54F87-D8C7-4B67-9C7D-7DC9082C35C9}"/>
              </a:ext>
            </a:extLst>
          </p:cNvPr>
          <p:cNvSpPr/>
          <p:nvPr/>
        </p:nvSpPr>
        <p:spPr>
          <a:xfrm>
            <a:off x="4283968" y="417829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4FFA4C-D3C1-4279-8B3B-7A915F05D0C9}"/>
              </a:ext>
            </a:extLst>
          </p:cNvPr>
          <p:cNvSpPr txBox="1"/>
          <p:nvPr/>
        </p:nvSpPr>
        <p:spPr>
          <a:xfrm>
            <a:off x="755576" y="844361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8" name="Group 19">
            <a:extLst>
              <a:ext uri="{FF2B5EF4-FFF2-40B4-BE49-F238E27FC236}">
                <a16:creationId xmlns:a16="http://schemas.microsoft.com/office/drawing/2014/main" id="{A06B193D-47D4-44A1-AC68-2F6B291F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81291"/>
              </p:ext>
            </p:extLst>
          </p:nvPr>
        </p:nvGraphicFramePr>
        <p:xfrm>
          <a:off x="179512" y="1213693"/>
          <a:ext cx="8856984" cy="5226477"/>
        </p:xfrm>
        <a:graphic>
          <a:graphicData uri="http://schemas.openxmlformats.org/drawingml/2006/table">
            <a:tbl>
              <a:tblPr firstRow="1"/>
              <a:tblGrid>
                <a:gridCol w="53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5019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10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3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3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1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82592" marR="82592" marT="41296" marB="41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592" marR="82592" marT="41296" marB="41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核心議題五（基礎暨臨床學科）</a:t>
                      </a:r>
                      <a:endParaRPr kumimoji="0" lang="en-US" altLang="zh-TW" sz="11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5.1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進階基礎暨臨床醫學之精準健康實踐計畫</a:t>
                      </a:r>
                    </a:p>
                  </a:txBody>
                  <a:tcPr marL="82582" marR="82582" marT="41294" marB="41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115945032U1UB002-A1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吳哲維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5.2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深化智慧科技與全人照護素養，培育新世代醫學與健康照護人才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115830166U1UB002-A1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盧柏樑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口腔醫學院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5.3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精準醫學與雙語教學應用於口腔醫學教育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1151105001U1UB002-A1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鄭景暉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5.4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精進學研價創香粧醫藥健康產業人才培育（藥學院）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115F004U1UB002-A1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藥學院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護理學院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5.5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STEAM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為本之高齡與長照特色人才培育計畫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115F005U1UB002-A1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護理學院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5652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健康科學院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5.6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跨域融通與自主素養的健康科學人才培育計畫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115935025U1UB002-A1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郭藍遠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生命科學院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5.7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培育精準永續之產業人才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115F007U1UB002-A1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生命科學院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9842"/>
                  </a:ext>
                </a:extLst>
              </a:tr>
              <a:tr h="5381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人文社會科學院</a:t>
                      </a:r>
                      <a:r>
                        <a:rPr kumimoji="0" lang="en-US" altLang="zh-TW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5.8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因應社會變遷，培育具人文關懷、智慧跨域實踐之人才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115F008U1UB002-A1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人文社會科學院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1357"/>
                  </a:ext>
                </a:extLst>
              </a:tr>
              <a:tr h="335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3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　專業成長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115890300U1UB002-A1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張鈺堂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969C46-3A89-4E40-A6D6-A13E293CDC2B}"/>
              </a:ext>
            </a:extLst>
          </p:cNvPr>
          <p:cNvSpPr txBox="1"/>
          <p:nvPr/>
        </p:nvSpPr>
        <p:spPr>
          <a:xfrm>
            <a:off x="971600" y="1513111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75EC5531-AFFA-4D15-A5EB-F62C2F6A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86050"/>
              </p:ext>
            </p:extLst>
          </p:nvPr>
        </p:nvGraphicFramePr>
        <p:xfrm>
          <a:off x="108000" y="1983722"/>
          <a:ext cx="8856368" cy="4109575"/>
        </p:xfrm>
        <a:graphic>
          <a:graphicData uri="http://schemas.openxmlformats.org/drawingml/2006/table">
            <a:tbl>
              <a:tblPr firstRow="1"/>
              <a:tblGrid>
                <a:gridCol w="5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745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4104336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6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4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UB002-A2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培育世代　韌性共進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115955024U1UB002-A2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陳朝政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智慧校園　開創未來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115AS00U1UB002-A2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圖書資訊處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9569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永續城市　共建韌性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115900091U1UB002-A2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黃書鴻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9479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淨零環境　地球永續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115920336U1UB002-A2</a:t>
                      </a:r>
                    </a:p>
                    <a:p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陳崇桓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65610"/>
                  </a:ext>
                </a:extLst>
              </a:tr>
              <a:tr h="7314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實踐治理　經營永續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115AX00U1UB002-A2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校務永續發展處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42131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原民照護　文化復振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1151075002U1UB002-A2</a:t>
                      </a:r>
                    </a:p>
                    <a:p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林宏糧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2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0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49486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FDB77D-5983-4B4E-B21F-A68EBDB9A962}"/>
              </a:ext>
            </a:extLst>
          </p:cNvPr>
          <p:cNvSpPr txBox="1"/>
          <p:nvPr/>
        </p:nvSpPr>
        <p:spPr>
          <a:xfrm>
            <a:off x="1043608" y="110467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012F9872-5926-41BB-B6C4-492016B53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89666"/>
              </p:ext>
            </p:extLst>
          </p:nvPr>
        </p:nvGraphicFramePr>
        <p:xfrm>
          <a:off x="108000" y="1515376"/>
          <a:ext cx="8928000" cy="4528780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5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9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UB002-A3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產業促進　跨域創新</a:t>
                      </a:r>
                      <a:endParaRPr kumimoji="0" lang="zh-TW" altLang="en-US" sz="10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115825028U1UB002-A3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張芳榮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研產共育　多元學習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115985008U1UB002-A3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 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蔡旻恭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68699"/>
                  </a:ext>
                </a:extLst>
              </a:tr>
              <a:tr h="256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115975017U1UB002-A3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許雅玲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0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5612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1151065015U1UB002-A3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汪硯雲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21188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115927006U1UB002-A3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莊建儀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83340"/>
                  </a:ext>
                </a:extLst>
              </a:tr>
              <a:tr h="5141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產服平台　延伸能量</a:t>
                      </a:r>
                    </a:p>
                  </a:txBody>
                  <a:tcPr marL="91429" marR="91429" marT="45718" marB="45718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115945011U1UB002-A3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邱建智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52548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國際躍升　產創支援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1151025002U1UB002-A3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黃理哲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35982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智慧醫療　產業創新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84695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醫療科技　全齡健康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115945033U1UB002-A3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林槐庭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9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7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05698E-621D-4748-8948-1E88CC67EB25}"/>
              </a:ext>
            </a:extLst>
          </p:cNvPr>
          <p:cNvSpPr txBox="1"/>
          <p:nvPr/>
        </p:nvSpPr>
        <p:spPr>
          <a:xfrm>
            <a:off x="1043608" y="11298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10" name="Group 19">
            <a:extLst>
              <a:ext uri="{FF2B5EF4-FFF2-40B4-BE49-F238E27FC236}">
                <a16:creationId xmlns:a16="http://schemas.microsoft.com/office/drawing/2014/main" id="{80C50E2C-554B-44B2-A711-27BABBDC7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24572"/>
              </p:ext>
            </p:extLst>
          </p:nvPr>
        </p:nvGraphicFramePr>
        <p:xfrm>
          <a:off x="251897" y="1576389"/>
          <a:ext cx="8712471" cy="5009365"/>
        </p:xfrm>
        <a:graphic>
          <a:graphicData uri="http://schemas.openxmlformats.org/drawingml/2006/table">
            <a:tbl>
              <a:tblPr firstRow="1"/>
              <a:tblGrid>
                <a:gridCol w="52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243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71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UB002-A4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友善入學　多元機制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676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斜槓增學　終身學習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115995008U1UB002-A4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郭昶志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86047"/>
                  </a:ext>
                </a:extLst>
              </a:tr>
              <a:tr h="5836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安心就學　社會流動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115A600U1UB002-A4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學生事務處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8222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平等共學　友善教育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800" b="1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92035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透明辦學　永續發展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115945021U1UB002-A4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陳培詩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32343"/>
                  </a:ext>
                </a:extLst>
              </a:tr>
              <a:tr h="4214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智庫治學　醫療倡議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115D971U1UB002-A4</a:t>
                      </a:r>
                      <a:endParaRPr lang="en-US" altLang="zh-TW" sz="12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醫療科技與政策研究中心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2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84526"/>
                  </a:ext>
                </a:extLst>
              </a:tr>
              <a:tr h="2459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學生獎助學金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de-DE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UB002-A8A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zh-TW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115890300U1UB002-A8A</a:t>
                      </a:r>
                      <a:b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張鈺堂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學生獎助學金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5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5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A6C818-EEF0-491F-B84F-8E116E654466}"/>
              </a:ext>
            </a:extLst>
          </p:cNvPr>
          <p:cNvSpPr txBox="1"/>
          <p:nvPr/>
        </p:nvSpPr>
        <p:spPr>
          <a:xfrm>
            <a:off x="681261" y="1108789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F9A3F5-5ED7-4F6A-A9D3-3FE1A4AD7976}"/>
              </a:ext>
            </a:extLst>
          </p:cNvPr>
          <p:cNvSpPr txBox="1"/>
          <p:nvPr/>
        </p:nvSpPr>
        <p:spPr>
          <a:xfrm>
            <a:off x="681261" y="3396392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9" name="Group 19">
            <a:extLst>
              <a:ext uri="{FF2B5EF4-FFF2-40B4-BE49-F238E27FC236}">
                <a16:creationId xmlns:a16="http://schemas.microsoft.com/office/drawing/2014/main" id="{9DF246E9-2FC1-4197-AA88-8331FAB81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88657"/>
              </p:ext>
            </p:extLst>
          </p:nvPr>
        </p:nvGraphicFramePr>
        <p:xfrm>
          <a:off x="108000" y="1534174"/>
          <a:ext cx="8928000" cy="1826821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24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UB002-A5A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國際化行政支持系統之規劃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115945032U1UB002-A5A</a:t>
                      </a:r>
                      <a:endParaRPr lang="en-US" altLang="zh-TW" sz="1600" b="1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高佳麟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779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UB002-A6A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學校推動資安強化規劃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115AS00U1UB002-A6A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圖書資訊處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  <a:endParaRPr lang="en-US" altLang="zh-TW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graphicFrame>
        <p:nvGraphicFramePr>
          <p:cNvPr id="10" name="Group 19">
            <a:extLst>
              <a:ext uri="{FF2B5EF4-FFF2-40B4-BE49-F238E27FC236}">
                <a16:creationId xmlns:a16="http://schemas.microsoft.com/office/drawing/2014/main" id="{1C457C44-1C54-492D-8E61-63C461BA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0699"/>
              </p:ext>
            </p:extLst>
          </p:nvPr>
        </p:nvGraphicFramePr>
        <p:xfrm>
          <a:off x="61742" y="3842434"/>
          <a:ext cx="8974256" cy="2700983"/>
        </p:xfrm>
        <a:graphic>
          <a:graphicData uri="http://schemas.openxmlformats.org/drawingml/2006/table">
            <a:tbl>
              <a:tblPr firstRow="1"/>
              <a:tblGrid>
                <a:gridCol w="57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4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3599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14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47">
                <a:tc rowSpan="4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國際重點學院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UB002-A9A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國際重點學院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領域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運動醫策 慢病解方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1151115076U1UB002-A9A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洪翰君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國際重點學院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領域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綠色醫材 永續生態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數智醫療 創藥照護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97975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醫教並進 拓展全球</a:t>
                      </a:r>
                      <a:endParaRPr kumimoji="0" lang="en-US" altLang="zh-TW" sz="10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7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4315</Words>
  <Application>Microsoft Office PowerPoint</Application>
  <PresentationFormat>如螢幕大小 (4:3)</PresentationFormat>
  <Paragraphs>528</Paragraphs>
  <Slides>42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9" baseType="lpstr"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115年度高等教育深耕計畫 臨時工系統操作手冊</vt:lpstr>
      <vt:lpstr>大綱</vt:lpstr>
      <vt:lpstr>一、高教深耕計畫各構面</vt:lpstr>
      <vt:lpstr>一、 構面計畫列表</vt:lpstr>
      <vt:lpstr>PowerPoint 簡報</vt:lpstr>
      <vt:lpstr>一、 構面計畫列表</vt:lpstr>
      <vt:lpstr>一、 構面計畫列表</vt:lpstr>
      <vt:lpstr>一、 構面計畫列表</vt:lpstr>
      <vt:lpstr>一、 構面計畫列表</vt:lpstr>
      <vt:lpstr>一、 構面計畫列表</vt:lpstr>
      <vt:lpstr>二、臨時工聘任</vt:lpstr>
      <vt:lpstr>聘任建議及規則</vt:lpstr>
      <vt:lpstr>聘任流程</vt:lpstr>
      <vt:lpstr>請先確認聘僱者身份</vt:lpstr>
      <vt:lpstr>人事資料維護</vt:lpstr>
      <vt:lpstr>臨時工聘任</vt:lpstr>
      <vt:lpstr>臨時工聘任-僑生、外生</vt:lpstr>
      <vt:lpstr>系統登入</vt:lpstr>
      <vt:lpstr>建檔重要提醒(範例)</vt:lpstr>
      <vt:lpstr>投保範例(上半部)</vt:lpstr>
      <vt:lpstr>加保健保</vt:lpstr>
      <vt:lpstr>投保範例(下半部)</vt:lpstr>
      <vt:lpstr>列印契約填寫項目-正面</vt:lpstr>
      <vt:lpstr>列印契約填寫項目-背面</vt:lpstr>
      <vt:lpstr>檢附資料</vt:lpstr>
      <vt:lpstr>三、臨時工簽到退</vt:lpstr>
      <vt:lpstr>臨時工簽到退操作</vt:lpstr>
      <vt:lpstr>臨時工簽到退操作</vt:lpstr>
      <vt:lpstr>簽到退管理</vt:lpstr>
      <vt:lpstr>查詢簽到退紀錄表</vt:lpstr>
      <vt:lpstr>列印簽到退紀錄表</vt:lpstr>
      <vt:lpstr>簽到退紀錄表核對及送件</vt:lpstr>
      <vt:lpstr>簽到退紀錄表注意事項</vt:lpstr>
      <vt:lpstr>四、薪資冊維護</vt:lpstr>
      <vt:lpstr>薪資冊維護</vt:lpstr>
      <vt:lpstr>薪資冊維護</vt:lpstr>
      <vt:lpstr>薪資冊維護-人資出清冊</vt:lpstr>
      <vt:lpstr>薪資冊維護-自行列印憑證</vt:lpstr>
      <vt:lpstr>薪資冊維護-轉出憑證</vt:lpstr>
      <vt:lpstr>離職申請 (提早解約)</vt:lpstr>
      <vt:lpstr>相關人員諮詢方式</vt:lpstr>
      <vt:lpstr>敬．請．指．導</vt:lpstr>
    </vt:vector>
  </TitlesOfParts>
  <Company>高雄醫學大學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教學卓越辦公室</dc:creator>
  <cp:lastModifiedBy>nina</cp:lastModifiedBy>
  <cp:revision>550</cp:revision>
  <cp:lastPrinted>2021-12-21T06:29:48Z</cp:lastPrinted>
  <dcterms:created xsi:type="dcterms:W3CDTF">2013-01-15T02:44:37Z</dcterms:created>
  <dcterms:modified xsi:type="dcterms:W3CDTF">2025-12-16T03:39:41Z</dcterms:modified>
</cp:coreProperties>
</file>